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05" r:id="rId4"/>
    <p:sldId id="319" r:id="rId5"/>
    <p:sldId id="259" r:id="rId6"/>
    <p:sldId id="298" r:id="rId7"/>
    <p:sldId id="346" r:id="rId8"/>
    <p:sldId id="353" r:id="rId9"/>
    <p:sldId id="268" r:id="rId10"/>
    <p:sldId id="344" r:id="rId11"/>
    <p:sldId id="345" r:id="rId12"/>
    <p:sldId id="343" r:id="rId13"/>
    <p:sldId id="333" r:id="rId14"/>
    <p:sldId id="336" r:id="rId15"/>
    <p:sldId id="351" r:id="rId16"/>
    <p:sldId id="352" r:id="rId17"/>
    <p:sldId id="262" r:id="rId18"/>
    <p:sldId id="318" r:id="rId19"/>
    <p:sldId id="306" r:id="rId20"/>
    <p:sldId id="311" r:id="rId21"/>
    <p:sldId id="312" r:id="rId22"/>
    <p:sldId id="313" r:id="rId23"/>
    <p:sldId id="329" r:id="rId24"/>
    <p:sldId id="328" r:id="rId25"/>
    <p:sldId id="320" r:id="rId26"/>
    <p:sldId id="332" r:id="rId27"/>
    <p:sldId id="324" r:id="rId28"/>
    <p:sldId id="307" r:id="rId29"/>
    <p:sldId id="338" r:id="rId30"/>
    <p:sldId id="339" r:id="rId31"/>
    <p:sldId id="341" r:id="rId32"/>
    <p:sldId id="340" r:id="rId33"/>
    <p:sldId id="331" r:id="rId34"/>
    <p:sldId id="326" r:id="rId35"/>
    <p:sldId id="334" r:id="rId36"/>
    <p:sldId id="348" r:id="rId37"/>
    <p:sldId id="322" r:id="rId38"/>
    <p:sldId id="325" r:id="rId39"/>
    <p:sldId id="316" r:id="rId40"/>
    <p:sldId id="349" r:id="rId41"/>
    <p:sldId id="327" r:id="rId42"/>
    <p:sldId id="317" r:id="rId43"/>
    <p:sldId id="321" r:id="rId44"/>
    <p:sldId id="315" r:id="rId45"/>
    <p:sldId id="347" r:id="rId46"/>
    <p:sldId id="335" r:id="rId47"/>
    <p:sldId id="291" r:id="rId48"/>
    <p:sldId id="292" r:id="rId49"/>
    <p:sldId id="30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A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35CBC-BCBC-ED45-8BA3-5273D3195787}" v="2660" dt="2025-06-12T08:59:34.4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9"/>
  </p:normalViewPr>
  <p:slideViewPr>
    <p:cSldViewPr snapToGrid="0">
      <p:cViewPr varScale="1">
        <p:scale>
          <a:sx n="96" d="100"/>
          <a:sy n="96" d="100"/>
        </p:scale>
        <p:origin x="11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C8A1A0F8-6268-4D14-99A7-CBB52441E05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5028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6614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7894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F759-4442-FAC5-045F-1D2675A3D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9F04FD85-5408-CB97-6443-2515CD14F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866D65D5-2EB7-A37B-95F0-E51B1570B19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3BEFF814-EC5A-68E3-DD87-3F01080A2D0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885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D909A-2249-DA73-1A0B-E7B57603C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D40FC8AD-7552-CAEA-1168-DD6651682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D8CBF558-0245-D1DB-63B6-42FC57F6902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FD9D0C84-B4EE-74F4-C8FF-114590FDBAF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821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238D4-1EB4-8E12-22B1-847FE4FCD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A543D62D-B256-5A36-416E-D6BF94857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753DF73D-F92F-A532-EE1C-0CC8DC40ED0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99AC64AB-5827-6B42-295C-6A7283426D4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2569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3391-5887-0CA7-8BF2-BFBBDB251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A035DE30-3407-CA6D-A548-874D31D79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4F97D66C-8EA4-1BF9-303D-79AD0243AA3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E09FF152-7661-23F5-3E8D-00DE3A205EC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3853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F8817-4038-96E6-E7A2-5319944AE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EBEB1973-4147-E248-47AC-220BB1F41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ADFBD13F-F6CD-FD4E-0F67-DBA94ED7FE2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DC290744-6138-5BFC-41FA-4E095BB9EB0B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9152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E2EAD-1DA8-3FE3-A44B-9D9A7BDA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CB3BE226-3A78-181F-EB2F-276ECBA03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04E344C0-144A-CE62-F6B5-EAD03C3EE15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1D71F324-85BF-3945-815A-F765B5FF7EF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8114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2D0C7-1DD7-1227-BD1E-DF47EF20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EF2A444B-D588-FC7D-A8AF-4A00E5BAC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03A9DBF6-270A-EBBD-2995-FF40C160647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205508DC-0FC5-D466-C59B-88228B3A354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230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4913E-6EA6-38AF-9688-76D6B6DB9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EF76B3FC-00E3-850A-2BF7-3428E3AB4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51900E51-21D7-1663-46AB-D4918678824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1102FACB-342C-ADDF-39CE-31578631CD0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9876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712BC-7BDC-7296-4048-70946E40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85A5B3DB-63C8-CDD0-7398-05B3A0EA1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5858EF08-ADC5-6369-7875-2F5BA9E2608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E33F0ED9-0622-5611-F90E-1A853F826AC5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2814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F0E6B-A8FB-2925-02A9-D7105945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7C2F10FE-82E2-02F1-F530-1BFA6F439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B2DC91B5-A984-0A55-702D-62D6A585B15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18EF6338-5C10-60FB-6840-8D331ACA55B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33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74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17387-060A-40BE-2776-2C9DCA080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AD4B0CAE-FD48-CF3E-83A3-B28D676B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09783618-4818-9B56-4A97-F11DACC59E0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D0EF0F24-C944-F2E4-1DC5-A274A748A98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34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5449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C6A72-82C5-F3A4-F685-1F65D896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DDAA94F4-665B-65D7-9BF2-A87BB02ED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AF917545-D2BA-250C-EF7C-7AB704D1BE7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34BC45F3-ABF7-58A3-2830-CD793CE5198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35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3215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C786C-BA46-F8E9-0D01-E597DB601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41844406-136B-E346-CB87-AEEDB2010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ECE27AFF-4828-2EE4-3EF9-570EA9690C7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EE63C64F-5691-F273-B0EB-6273D4EA965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36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8255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A73AE-8AE5-014F-523A-8EFD7EAD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6897769A-DDCE-4F99-045D-713183019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F5F63565-C418-F83F-8726-C50B3746AEB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98DCB105-E433-3D22-3AC4-25F9CCF6344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37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1514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DEA64-0AA2-3ACC-8FCB-A610364E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F2FDEE50-BB9C-31B1-4AD4-90929295B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E09C649E-B404-7BFA-0C0C-382309290E9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4A26064B-54E4-690E-36A4-B26B9FF27C9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38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3033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39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19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0820F-B2E3-8D25-465F-BCC45AEA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365E2C81-870F-D3CB-92EF-46FB31705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B4395460-46DF-26D0-4B34-6CC01CE9706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E71CF157-6640-AA0B-F567-33273744348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40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2189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13F0-AC6A-081D-2944-7E799616A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F42B1A30-6A2D-56DC-2240-06E72428F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3A176163-8EFD-FC3B-8CCD-79473450428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BFB06046-8F94-7246-ED31-DBDC9C35B729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41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7509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BF5A3-3809-337C-0551-FA53A3CD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9C62DA05-DA73-E98C-4C20-B9A839B82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5C4401A0-2EA3-CF6F-661E-2F4BA347F8E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F8D22987-3A48-BDA5-17A2-4496150BC14B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6417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42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5340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3170D-FE39-EE0E-583C-A4B41C481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576C5A0C-DBCF-AEAE-1334-60B60E8AF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448CECEC-04D5-A86C-0047-0B232CF400F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CF89D035-02B9-26CE-F628-90766B315F2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43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2255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44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6902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A207-3BD1-6510-436D-AC4918DB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3C801BB5-96B8-B9C6-D3A9-66B779DAE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FC479F9E-E36D-F91C-41E7-BE969F03B4A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0D70E430-3372-4EA1-10EA-F25B185FC07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45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64677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35433-3F66-1C1E-D63D-0051498C3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61688C2D-1B09-3075-6B37-FE8B80F57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8D7C8DDE-70CA-B05E-1C25-978550B7EF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52C21603-388D-47F4-3A17-B1A16C08404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46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5640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C8A1A0F8-6268-4D14-99A7-CBB52441E056}" type="slidenum">
              <a:rPr lang="en-US" sz="1400" b="0" strike="noStrike" spc="-1" smtClean="0">
                <a:latin typeface="Times New Roman"/>
              </a:rPr>
              <a:t>48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865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DC829-8188-CEAD-AB1D-417534BE0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44E9009B-ECE3-05AE-5C1F-7A2175EC1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E839A6AF-0BCA-0304-D3DD-D1E5729EC85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3FC24962-D40A-5A4E-08F4-9D2B6F5A484C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567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322CB-1AC5-74F5-B84F-EE40E8A67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808EB4BE-40E1-1413-575D-D2B10DB08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24185067-9F3F-163E-6E4A-999E39E5EC5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0ABCB580-F0EC-8ED2-65D0-D0F6A7DD2688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8507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0355D-BCF5-C26C-5A79-5C1DED029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98411567-D6AE-3F09-07A4-ADF800ACB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0FED0C49-A7ED-872F-0767-FBCDAEF1625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3473F318-BF30-50E2-AB2D-886062BC81A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129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8F90E-40D7-5CDB-F8EF-70BDBC454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21D4F6BD-F09F-0B7D-7FCB-C465687A9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77F39DFA-79F1-41AD-9340-4FFBF17BACE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CA7098AB-30B9-8507-5C1E-1841188A0B34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4970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968F3-ABA5-04CD-2F24-E3CA436C0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>
            <a:extLst>
              <a:ext uri="{FF2B5EF4-FFF2-40B4-BE49-F238E27FC236}">
                <a16:creationId xmlns:a16="http://schemas.microsoft.com/office/drawing/2014/main" id="{48BB7C1A-C534-1989-410E-F058B04CD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>
            <a:extLst>
              <a:ext uri="{FF2B5EF4-FFF2-40B4-BE49-F238E27FC236}">
                <a16:creationId xmlns:a16="http://schemas.microsoft.com/office/drawing/2014/main" id="{94DF2A3A-F7EA-5D10-F1F8-BEF68D753F1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>
            <a:extLst>
              <a:ext uri="{FF2B5EF4-FFF2-40B4-BE49-F238E27FC236}">
                <a16:creationId xmlns:a16="http://schemas.microsoft.com/office/drawing/2014/main" id="{102D3A8F-D3FB-4A52-F1C3-8A92D0239F0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396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2BD2CA-CF0C-4788-9D85-26B4D2F7F08E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677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927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52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56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5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4.pn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38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38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svg"/><Relationship Id="rId21" Type="http://schemas.openxmlformats.org/officeDocument/2006/relationships/image" Target="../media/image45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래픽 40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45" name="그래픽 88"/>
          <p:cNvPicPr/>
          <p:nvPr/>
        </p:nvPicPr>
        <p:blipFill>
          <a:blip r:embed="rId3"/>
          <a:srcRect t="37984" r="48351"/>
          <a:stretch/>
        </p:blipFill>
        <p:spPr>
          <a:xfrm>
            <a:off x="10333440" y="0"/>
            <a:ext cx="1857960" cy="2170080"/>
          </a:xfrm>
          <a:prstGeom prst="rect">
            <a:avLst/>
          </a:prstGeom>
          <a:ln w="0">
            <a:noFill/>
          </a:ln>
        </p:spPr>
      </p:pic>
      <p:grpSp>
        <p:nvGrpSpPr>
          <p:cNvPr id="46" name="그룹 2"/>
          <p:cNvGrpSpPr/>
          <p:nvPr/>
        </p:nvGrpSpPr>
        <p:grpSpPr>
          <a:xfrm>
            <a:off x="4367879" y="1370520"/>
            <a:ext cx="7408801" cy="2208915"/>
            <a:chOff x="4367879" y="1370520"/>
            <a:chExt cx="7408801" cy="2208915"/>
          </a:xfrm>
        </p:grpSpPr>
        <p:sp>
          <p:nvSpPr>
            <p:cNvPr id="47" name="TextBox 3"/>
            <p:cNvSpPr/>
            <p:nvPr/>
          </p:nvSpPr>
          <p:spPr>
            <a:xfrm>
              <a:off x="4423320" y="1370520"/>
              <a:ext cx="61009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404040"/>
                  </a:solidFill>
                  <a:latin typeface="맑은 고딕"/>
                </a:rPr>
                <a:t>[</a:t>
              </a:r>
              <a:r>
                <a:rPr lang="ko-KR" sz="1800" b="0" strike="noStrike" spc="-1">
                  <a:solidFill>
                    <a:srgbClr val="404040"/>
                  </a:solidFill>
                  <a:latin typeface="맑은 고딕"/>
                </a:rPr>
                <a:t>두산로보틱스</a:t>
              </a:r>
              <a:r>
                <a:rPr lang="en-US" sz="1800" b="0" strike="noStrike" spc="-1">
                  <a:solidFill>
                    <a:srgbClr val="404040"/>
                  </a:solidFill>
                  <a:latin typeface="맑은 고딕"/>
                </a:rPr>
                <a:t>] </a:t>
              </a:r>
              <a:r>
                <a:rPr lang="ko-KR" sz="1800" b="0" strike="noStrike" spc="-1">
                  <a:solidFill>
                    <a:srgbClr val="404040"/>
                  </a:solidFill>
                  <a:latin typeface="맑은 고딕"/>
                </a:rPr>
                <a:t>지능형 로보틱스 엔지니어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8" name="TextBox 9"/>
            <p:cNvSpPr/>
            <p:nvPr/>
          </p:nvSpPr>
          <p:spPr>
            <a:xfrm>
              <a:off x="4367879" y="1809720"/>
              <a:ext cx="7408801" cy="176971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tIns="0" bIns="0" anchor="t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altLang="ko-KR" sz="4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Gazebo Turtlebot3 Simulation</a:t>
              </a:r>
              <a:endParaRPr lang="en-US" altLang="ko-KR" sz="1000" b="1" i="0">
                <a:effectLst/>
                <a:latin typeface="-apple-system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25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(</a:t>
              </a:r>
              <a:r>
                <a:rPr lang="zh-CN" sz="25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협동</a:t>
              </a:r>
              <a:r>
                <a:rPr lang="en-US" altLang="ko-KR" sz="2500" b="1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3</a:t>
              </a:r>
              <a:r>
                <a:rPr lang="en-US" sz="25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) </a:t>
              </a:r>
              <a:r>
                <a:rPr lang="ko-KR" altLang="en-US" sz="2500" b="1" strike="noStrike" spc="-1" dirty="0">
                  <a:solidFill>
                    <a:srgbClr val="404040"/>
                  </a:solidFill>
                  <a:latin typeface="맑은 고딕"/>
                  <a:ea typeface="맑은 고딕"/>
                </a:rPr>
                <a:t>디지털 트윈 기반 서비스 로봇 시스템 구상</a:t>
              </a:r>
              <a:endParaRPr lang="en-US" sz="2500" b="0" strike="noStrike" spc="-1" dirty="0">
                <a:latin typeface="Arial"/>
              </a:endParaRPr>
            </a:p>
          </p:txBody>
        </p:sp>
      </p:grpSp>
      <p:sp>
        <p:nvSpPr>
          <p:cNvPr id="49" name="TextBox 10"/>
          <p:cNvSpPr/>
          <p:nvPr/>
        </p:nvSpPr>
        <p:spPr>
          <a:xfrm>
            <a:off x="0" y="0"/>
            <a:ext cx="12191760" cy="4305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1" strike="noStrike" spc="599">
                <a:solidFill>
                  <a:srgbClr val="3378C8"/>
                </a:solidFill>
                <a:latin typeface="맑은 고딕"/>
                <a:ea typeface="맑은 고딕"/>
              </a:rPr>
              <a:t>K-Digital Training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50" name="그래픽 82"/>
          <p:cNvPicPr/>
          <p:nvPr/>
        </p:nvPicPr>
        <p:blipFill>
          <a:blip r:embed="rId4"/>
          <a:stretch/>
        </p:blipFill>
        <p:spPr>
          <a:xfrm>
            <a:off x="-160200" y="3915000"/>
            <a:ext cx="7469640" cy="3682440"/>
          </a:xfrm>
          <a:prstGeom prst="rect">
            <a:avLst/>
          </a:prstGeom>
          <a:ln w="0">
            <a:noFill/>
          </a:ln>
        </p:spPr>
      </p:pic>
      <p:pic>
        <p:nvPicPr>
          <p:cNvPr id="51" name="그래픽 34"/>
          <p:cNvPicPr/>
          <p:nvPr/>
        </p:nvPicPr>
        <p:blipFill>
          <a:blip r:embed="rId5"/>
          <a:srcRect l="21661" b="17379"/>
          <a:stretch/>
        </p:blipFill>
        <p:spPr>
          <a:xfrm>
            <a:off x="0" y="1229760"/>
            <a:ext cx="6616080" cy="5640840"/>
          </a:xfrm>
          <a:prstGeom prst="rect">
            <a:avLst/>
          </a:prstGeom>
          <a:ln w="0">
            <a:noFill/>
          </a:ln>
        </p:spPr>
      </p:pic>
      <p:grpSp>
        <p:nvGrpSpPr>
          <p:cNvPr id="52" name="그룹 46"/>
          <p:cNvGrpSpPr/>
          <p:nvPr/>
        </p:nvGrpSpPr>
        <p:grpSpPr>
          <a:xfrm>
            <a:off x="396360" y="2177280"/>
            <a:ext cx="1046880" cy="1047240"/>
            <a:chOff x="396360" y="2177280"/>
            <a:chExt cx="1046880" cy="1047240"/>
          </a:xfrm>
        </p:grpSpPr>
        <p:sp>
          <p:nvSpPr>
            <p:cNvPr id="53" name="자유형: 도형 44"/>
            <p:cNvSpPr/>
            <p:nvPr/>
          </p:nvSpPr>
          <p:spPr>
            <a:xfrm>
              <a:off x="396360" y="2177280"/>
              <a:ext cx="1046880" cy="1047240"/>
            </a:xfrm>
            <a:custGeom>
              <a:avLst/>
              <a:gdLst/>
              <a:ahLst/>
              <a:cxnLst/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4" name="자유형: 도형 45"/>
            <p:cNvSpPr/>
            <p:nvPr/>
          </p:nvSpPr>
          <p:spPr>
            <a:xfrm>
              <a:off x="720720" y="2502000"/>
              <a:ext cx="397440" cy="397440"/>
            </a:xfrm>
            <a:custGeom>
              <a:avLst/>
              <a:gdLst/>
              <a:ahLst/>
              <a:cxnLst/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5" name="그래픽 80"/>
          <p:cNvPicPr/>
          <p:nvPr/>
        </p:nvPicPr>
        <p:blipFill>
          <a:blip r:embed="rId6"/>
          <a:stretch/>
        </p:blipFill>
        <p:spPr>
          <a:xfrm>
            <a:off x="4528800" y="5509080"/>
            <a:ext cx="335520" cy="335520"/>
          </a:xfrm>
          <a:prstGeom prst="rect">
            <a:avLst/>
          </a:prstGeom>
          <a:ln w="0">
            <a:noFill/>
          </a:ln>
        </p:spPr>
      </p:pic>
      <p:pic>
        <p:nvPicPr>
          <p:cNvPr id="56" name="그래픽 84"/>
          <p:cNvPicPr/>
          <p:nvPr/>
        </p:nvPicPr>
        <p:blipFill>
          <a:blip r:embed="rId7"/>
          <a:stretch/>
        </p:blipFill>
        <p:spPr>
          <a:xfrm>
            <a:off x="920160" y="5818680"/>
            <a:ext cx="321120" cy="321120"/>
          </a:xfrm>
          <a:prstGeom prst="rect">
            <a:avLst/>
          </a:prstGeom>
          <a:ln w="0">
            <a:noFill/>
          </a:ln>
        </p:spPr>
      </p:pic>
      <p:grpSp>
        <p:nvGrpSpPr>
          <p:cNvPr id="57" name="그룹 4"/>
          <p:cNvGrpSpPr/>
          <p:nvPr/>
        </p:nvGrpSpPr>
        <p:grpSpPr>
          <a:xfrm>
            <a:off x="6810840" y="4339797"/>
            <a:ext cx="5178199" cy="1909373"/>
            <a:chOff x="6810840" y="3882600"/>
            <a:chExt cx="5178199" cy="1909373"/>
          </a:xfrm>
        </p:grpSpPr>
        <p:pic>
          <p:nvPicPr>
            <p:cNvPr id="58" name="그래픽 90"/>
            <p:cNvPicPr/>
            <p:nvPr/>
          </p:nvPicPr>
          <p:blipFill>
            <a:blip r:embed="rId8"/>
            <a:stretch/>
          </p:blipFill>
          <p:spPr>
            <a:xfrm rot="10800000" flipH="1">
              <a:off x="6845976" y="3882600"/>
              <a:ext cx="1663560" cy="704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" name="TextBox 1"/>
            <p:cNvSpPr/>
            <p:nvPr/>
          </p:nvSpPr>
          <p:spPr>
            <a:xfrm>
              <a:off x="6810840" y="4028040"/>
              <a:ext cx="5158080" cy="118699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0" bIns="0" anchor="t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ko-KR" altLang="en-US" sz="2400" b="1" spc="-1">
                  <a:solidFill>
                    <a:srgbClr val="FFFFFF"/>
                  </a:solidFill>
                  <a:latin typeface="맑은 고딕"/>
                  <a:ea typeface="맑은 고딕"/>
                </a:rPr>
                <a:t>   </a:t>
              </a:r>
              <a:r>
                <a:rPr lang="ko-KR" altLang="en-US" sz="2400" b="1" spc="-1" err="1">
                  <a:solidFill>
                    <a:srgbClr val="FFFFFF"/>
                  </a:solidFill>
                  <a:latin typeface="맑은 고딕"/>
                  <a:ea typeface="맑은 고딕"/>
                </a:rPr>
                <a:t>Ｂ</a:t>
              </a:r>
              <a:r>
                <a:rPr lang="en-US" altLang="ko-KR" sz="2400" b="1" spc="-1">
                  <a:solidFill>
                    <a:srgbClr val="FFFFFF"/>
                  </a:solidFill>
                  <a:latin typeface="맑은 고딕"/>
                  <a:ea typeface="맑은 고딕"/>
                </a:rPr>
                <a:t>-</a:t>
              </a:r>
              <a:r>
                <a:rPr lang="en-US" sz="2400" b="1" strike="noStrike" spc="-1">
                  <a:solidFill>
                    <a:srgbClr val="FFFFFF"/>
                  </a:solidFill>
                  <a:latin typeface="맑은 고딕"/>
                  <a:ea typeface="맑은 고딕"/>
                </a:rPr>
                <a:t>2</a:t>
              </a:r>
              <a:r>
                <a:rPr lang="ko-KR" sz="2400" b="1" strike="noStrike" spc="-1">
                  <a:solidFill>
                    <a:srgbClr val="FFFFFF"/>
                  </a:solidFill>
                  <a:latin typeface="맑은 고딕"/>
                  <a:ea typeface="맑은 고딕"/>
                </a:rPr>
                <a:t>조</a:t>
              </a:r>
              <a:r>
                <a:rPr lang="en-US" sz="24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  </a:t>
              </a:r>
              <a:r>
                <a:rPr lang="ko-KR" altLang="en-US" sz="24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　　</a:t>
              </a:r>
              <a:r>
                <a:rPr lang="en-US" sz="24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24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강도</a:t>
              </a:r>
              <a:endParaRPr lang="en-US" sz="2400" b="1" strike="noStrike" spc="-1">
                <a:solidFill>
                  <a:srgbClr val="404040"/>
                </a:solidFill>
                <a:latin typeface="맑은 고딕"/>
                <a:ea typeface="맑은 고딕"/>
              </a:endParaRPr>
            </a:p>
            <a:p>
              <a:pPr>
                <a:lnSpc>
                  <a:spcPct val="150000"/>
                </a:lnSpc>
                <a:buNone/>
              </a:pPr>
              <a:endParaRPr lang="en-US" sz="1000" b="0" strike="noStrike" spc="-1">
                <a:latin typeface="Arial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문준웅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이경민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정민섭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최정호</a:t>
              </a:r>
              <a:endParaRPr lang="en-US" altLang="ko-KR" sz="20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79"/>
            <p:cNvSpPr/>
            <p:nvPr/>
          </p:nvSpPr>
          <p:spPr>
            <a:xfrm>
              <a:off x="6830959" y="5387760"/>
              <a:ext cx="5158080" cy="40421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0" rIns="91440" bIns="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[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멘토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] </a:t>
              </a:r>
              <a:r>
                <a:rPr lang="ko-KR" altLang="en-US" sz="2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김루진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강사님</a:t>
              </a:r>
              <a:endParaRPr lang="en-US" altLang="ko-KR" sz="20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22B6C-6BB0-7132-85B7-6BB1C1BB6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65606A6E-8376-DDD0-3D02-3A1675C2FDDD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627797A9-2CA8-E5F0-9BE6-13341A1D662B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AC022083-B8DA-676A-0CCF-992EA1E3DC16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E95141C5-420F-1021-E1A6-F707D8158BEA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A06F85E2-14A1-7053-80FA-F7B5FA50E543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44D5AA31-6245-03A4-8585-AD976CCC52CC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2D454153-A634-7920-03E7-344CC60C1383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A449A3E1-A721-A329-85AA-18221A021DDB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37F9F6E2-330A-4AB3-9627-1ED1457E3836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en-US" b="1" spc="-1" err="1">
                  <a:solidFill>
                    <a:srgbClr val="333F4F"/>
                  </a:solidFill>
                  <a:latin typeface="Malgun Gothic"/>
                  <a:ea typeface="Malgun Gothic"/>
                </a:rPr>
                <a:t>오른쪽</a:t>
              </a:r>
              <a:r>
                <a:rPr lang="en-US" b="1" spc="-1">
                  <a:solidFill>
                    <a:srgbClr val="333F4F"/>
                  </a:solidFill>
                  <a:latin typeface="Malgun Gothic"/>
                  <a:ea typeface="Malgun Gothic"/>
                </a:rPr>
                <a:t> </a:t>
              </a:r>
              <a:r>
                <a:rPr lang="en-US" b="1" spc="-1" err="1">
                  <a:solidFill>
                    <a:srgbClr val="333F4F"/>
                  </a:solidFill>
                  <a:latin typeface="Malgun Gothic"/>
                  <a:ea typeface="Malgun Gothic"/>
                </a:rPr>
                <a:t>표지판</a:t>
              </a:r>
              <a:r>
                <a:rPr lang="en-US" b="1" spc="-1">
                  <a:solidFill>
                    <a:srgbClr val="333F4F"/>
                  </a:solidFill>
                  <a:latin typeface="Malgun Gothic"/>
                  <a:ea typeface="Malgun Gothic"/>
                </a:rPr>
                <a:t> 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SIFT</a:t>
              </a:r>
              <a:endParaRPr lang="en-US" altLang="ko-KR" b="1" spc="-1">
                <a:solidFill>
                  <a:srgbClr val="333F4F"/>
                </a:solidFill>
                <a:latin typeface="맑은 고딕"/>
                <a:ea typeface="맑은 고딕"/>
                <a:cs typeface="+mn-lt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96C62FBC-C5E7-4F40-7995-B995791D4AEF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35B8C529-C56B-B61F-8AAC-FFCBAE96BAF2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4B7AEB-6EBC-E51A-6198-4CA076CE82F1}"/>
              </a:ext>
            </a:extLst>
          </p:cNvPr>
          <p:cNvSpPr txBox="1"/>
          <p:nvPr/>
        </p:nvSpPr>
        <p:spPr>
          <a:xfrm>
            <a:off x="3273664" y="6407272"/>
            <a:ext cx="60980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spc="-1" err="1">
                <a:ea typeface="+mn-lt"/>
                <a:cs typeface="+mn-lt"/>
              </a:rPr>
              <a:t>SIFT</a:t>
            </a:r>
            <a:r>
              <a:rPr lang="ko-KR" altLang="en-US" sz="1600" spc="-1" err="1">
                <a:ea typeface="+mn-lt"/>
                <a:cs typeface="+mn-lt"/>
              </a:rPr>
              <a:t>를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ko-KR" altLang="en-US" sz="1600" spc="-1" err="1">
                <a:ea typeface="+mn-lt"/>
                <a:cs typeface="+mn-lt"/>
              </a:rPr>
              <a:t>이용해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ko-KR" altLang="en-US" sz="1600" spc="-1" err="1">
                <a:ea typeface="+mn-lt"/>
                <a:cs typeface="+mn-lt"/>
              </a:rPr>
              <a:t>특징점을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ko-KR" altLang="en-US" sz="1600" spc="-1">
                <a:ea typeface="+mn-lt"/>
                <a:cs typeface="+mn-lt"/>
              </a:rPr>
              <a:t>검출하고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ko-KR" altLang="en-US" sz="1600" spc="-1" err="1">
                <a:ea typeface="+mn-lt"/>
                <a:cs typeface="+mn-lt"/>
              </a:rPr>
              <a:t>디스크립터를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ko-KR" altLang="en-US" sz="1600" spc="-1">
                <a:ea typeface="+mn-lt"/>
                <a:cs typeface="+mn-lt"/>
              </a:rPr>
              <a:t>생성</a:t>
            </a:r>
            <a:endParaRPr lang="ko-KR"/>
          </a:p>
        </p:txBody>
      </p:sp>
      <p:pic>
        <p:nvPicPr>
          <p:cNvPr id="4" name="그림 3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1C585E-7B44-F7A0-E24E-D640BE9F22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17" t="26217" r="24645" b="24345"/>
          <a:stretch>
            <a:fillRect/>
          </a:stretch>
        </p:blipFill>
        <p:spPr>
          <a:xfrm>
            <a:off x="930179" y="2029147"/>
            <a:ext cx="10536979" cy="4375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260D8C-6102-72B8-3113-FE4E604C9978}"/>
              </a:ext>
            </a:extLst>
          </p:cNvPr>
          <p:cNvSpPr txBox="1"/>
          <p:nvPr/>
        </p:nvSpPr>
        <p:spPr>
          <a:xfrm>
            <a:off x="-1711" y="6582310"/>
            <a:ext cx="520043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err="1">
                <a:cs typeface="Arial"/>
              </a:rPr>
              <a:t>디스크립터</a:t>
            </a:r>
            <a:r>
              <a:rPr lang="ko-KR" sz="1200">
                <a:cs typeface="Arial"/>
              </a:rPr>
              <a:t> : </a:t>
            </a:r>
            <a:r>
              <a:rPr lang="ko-KR" altLang="en-US" sz="1200" err="1">
                <a:ea typeface="+mn-lt"/>
                <a:cs typeface="+mn-lt"/>
              </a:rPr>
              <a:t>특징점</a:t>
            </a:r>
            <a:r>
              <a:rPr lang="ko-KR" altLang="en-US" sz="1200">
                <a:ea typeface="+mn-lt"/>
                <a:cs typeface="+mn-lt"/>
              </a:rPr>
              <a:t> 주변의 정보를 숫자로 표현한 벡터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8679058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E2E93-C512-4B6C-4CA6-339E61AA5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EFC4E666-0022-0BE8-2916-E51C16C4E4AF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9CA26D2B-C748-5088-C99C-6E530DBACA13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40DCD861-898E-2DC0-DAA2-0C499C7C08EB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2CD69CDC-F280-8321-AB20-814E63F52FD1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6FC0ED7D-37A7-CB7B-727A-433778180285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0AB03C07-08A5-6816-046D-362A8B5D9D3D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CC98F720-C012-65E9-1A05-1F3AFE3FDCC4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BA3E37FA-658C-93E7-B37A-1F46F0EC4508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D6F2357C-C32B-4759-00EF-9F73AB3CB6C6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en-US" b="1" spc="-1" err="1">
                  <a:solidFill>
                    <a:srgbClr val="333F4F"/>
                  </a:solidFill>
                  <a:latin typeface="Malgun Gothic"/>
                  <a:ea typeface="Malgun Gothic"/>
                </a:rPr>
                <a:t>오른쪽</a:t>
              </a:r>
              <a:r>
                <a:rPr lang="en-US" altLang="ko-KR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</a:t>
              </a:r>
              <a:r>
                <a:rPr lang="ko-KR" altLang="en-US" b="1" spc="-1" err="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표지판</a:t>
              </a:r>
              <a:r>
                <a:rPr lang="en-US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SIFT</a:t>
              </a:r>
              <a:endParaRPr lang="ko-KR" altLang="en-US"/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78332640-0836-2E54-54F6-D4F65565A941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A4A00F53-4482-31D2-4C93-55B8137F251C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699584-E1EE-D2C1-5035-F321DF33FEDD}"/>
              </a:ext>
            </a:extLst>
          </p:cNvPr>
          <p:cNvSpPr txBox="1"/>
          <p:nvPr/>
        </p:nvSpPr>
        <p:spPr>
          <a:xfrm>
            <a:off x="2614406" y="5876441"/>
            <a:ext cx="60980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 spc="-1">
                <a:cs typeface="Arial"/>
              </a:rPr>
              <a:t>감지됨</a:t>
            </a:r>
          </a:p>
        </p:txBody>
      </p:sp>
      <p:pic>
        <p:nvPicPr>
          <p:cNvPr id="3" name="그림 2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28679F-95CF-D93F-B341-5D80DEA75B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50" t="22597" r="44776" b="24594"/>
          <a:stretch>
            <a:fillRect/>
          </a:stretch>
        </p:blipFill>
        <p:spPr>
          <a:xfrm>
            <a:off x="3051147" y="2029146"/>
            <a:ext cx="5454901" cy="362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460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BC05-BF7C-BFDB-CB54-302989C0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E3E514E1-6A21-6AC7-B41C-90ADB2519DE4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FD912F63-D39F-96B4-3881-7FCCFA18C471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C53137DF-9488-2E04-1F08-185594AA0EB1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DE985564-57BB-6941-81FD-E630E2A10B2D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ED575971-00F2-659A-42ED-C063CDE08B02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F26D4724-B95F-E5CD-4E99-028C02FFC2B2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5872F429-0A4D-7CEB-8E2C-A875134919EB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B89BEB9A-658C-74A0-2088-CCC55B0EEED7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22C3A497-76B2-3A0C-EEC4-EEFC7797C0C3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en-US" b="1" spc="-1" err="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오른쪽</a:t>
              </a:r>
              <a:r>
                <a:rPr lang="en-US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</a:t>
              </a:r>
              <a:r>
                <a:rPr lang="en-US" b="1" spc="-1" err="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표지판</a:t>
              </a:r>
              <a:r>
                <a:rPr lang="en-US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SIFT</a:t>
              </a:r>
              <a:endParaRPr lang="ko-KR" altLang="en-US"/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0C33B737-B6E1-AE8A-B9C0-BFFF21F65E6B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EF480167-11C9-9B26-98E9-71B26173F268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7B56EA-1B81-961A-7714-2F76DD89F823}"/>
              </a:ext>
            </a:extLst>
          </p:cNvPr>
          <p:cNvSpPr txBox="1"/>
          <p:nvPr/>
        </p:nvSpPr>
        <p:spPr>
          <a:xfrm>
            <a:off x="2528788" y="5739452"/>
            <a:ext cx="60980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 spc="-1">
                <a:ea typeface="+mn-lt"/>
                <a:cs typeface="+mn-lt"/>
              </a:rPr>
              <a:t>오른쪽 표지판을 감지하면 앞으로 가면서 회전</a:t>
            </a:r>
            <a:endParaRPr lang="ko-KR" altLang="en-US" sz="1600" spc="-1">
              <a:cs typeface="Arial"/>
            </a:endParaRPr>
          </a:p>
        </p:txBody>
      </p:sp>
      <p:pic>
        <p:nvPicPr>
          <p:cNvPr id="2" name="그림 1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F5E095-D1B6-0AFA-E29F-932343A9B9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57" t="49188" r="52736" b="27803"/>
          <a:stretch>
            <a:fillRect/>
          </a:stretch>
        </p:blipFill>
        <p:spPr>
          <a:xfrm>
            <a:off x="1535708" y="2598506"/>
            <a:ext cx="7749376" cy="24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68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DA34-9CA7-3F1D-D3A6-102BB2621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974F5528-452B-FDDF-013F-82C843F54CD4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4A870CE7-7DF1-652B-2344-88F8D0613414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3842C982-33D2-4E9D-6289-ABC7862530A2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A5227C25-AE2E-AE56-98FA-40C49962ED01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02F60065-84E7-5D16-E0F0-A129535D364C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4F18E16D-790C-0BA2-4CC6-A958F2AA5C82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A71005AB-8B0B-C82A-C755-439D7AC3F608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6630C114-AB66-F273-C461-97B959F07015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66074B27-2431-1D80-85A8-C549D2F10092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en-US" b="1" spc="-1" err="1">
                  <a:solidFill>
                    <a:srgbClr val="333F4F"/>
                  </a:solidFill>
                  <a:latin typeface="Malgun Gothic"/>
                  <a:ea typeface="Malgun Gothic"/>
                </a:rPr>
                <a:t>오른쪽</a:t>
              </a:r>
              <a:r>
                <a:rPr lang="en-US" altLang="ko-KR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</a:t>
              </a:r>
              <a:r>
                <a:rPr lang="ko-KR" altLang="en-US" b="1" spc="-1" err="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표지판</a:t>
              </a:r>
              <a:r>
                <a:rPr lang="en-US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SIFT</a:t>
              </a:r>
              <a:endParaRPr lang="ko-KR" altLang="en-US"/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4139BC2A-5B15-D2C6-9AE9-BBC69EE6B4A1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A93FB129-BD49-7F77-0A59-F927DF19CDB0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11" name="그림 10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069FF3-D840-BB63-CFD8-5F7EF72FDB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560" t="46941" r="46979" b="29045"/>
          <a:stretch>
            <a:fillRect/>
          </a:stretch>
        </p:blipFill>
        <p:spPr>
          <a:xfrm>
            <a:off x="5893664" y="2442573"/>
            <a:ext cx="5848517" cy="21948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741E5F-B90D-CE9A-581D-79CFF09B0DB8}"/>
              </a:ext>
            </a:extLst>
          </p:cNvPr>
          <p:cNvSpPr txBox="1"/>
          <p:nvPr/>
        </p:nvSpPr>
        <p:spPr>
          <a:xfrm>
            <a:off x="6264066" y="5644088"/>
            <a:ext cx="4188110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1600" spc="-1">
                <a:ea typeface="+mn-lt"/>
                <a:cs typeface="+mn-lt"/>
              </a:rPr>
              <a:t>Setup.py </a:t>
            </a:r>
            <a:r>
              <a:rPr lang="en-US" altLang="ko-KR" sz="1600" spc="-1" err="1">
                <a:ea typeface="+mn-lt"/>
                <a:cs typeface="+mn-lt"/>
              </a:rPr>
              <a:t>등록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3CF97-C622-74F5-CAD7-2C01029D24CD}"/>
              </a:ext>
            </a:extLst>
          </p:cNvPr>
          <p:cNvSpPr txBox="1"/>
          <p:nvPr/>
        </p:nvSpPr>
        <p:spPr>
          <a:xfrm>
            <a:off x="827325" y="5644088"/>
            <a:ext cx="4188110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 err="1">
                <a:ea typeface="+mn-lt"/>
                <a:cs typeface="+mn-lt"/>
              </a:rPr>
              <a:t>detect_sign.launch</a:t>
            </a:r>
            <a:r>
              <a:rPr lang="en-US" altLang="ko-KR" sz="1600" spc="-1" err="1">
                <a:ea typeface="+mn-lt"/>
                <a:cs typeface="+mn-lt"/>
              </a:rPr>
              <a:t>.py등록</a:t>
            </a:r>
            <a:endParaRPr lang="en-US" altLang="ko-KR" sz="1600" spc="-1">
              <a:ea typeface="+mn-lt"/>
              <a:cs typeface="+mn-lt"/>
            </a:endParaRPr>
          </a:p>
        </p:txBody>
      </p:sp>
      <p:pic>
        <p:nvPicPr>
          <p:cNvPr id="21" name="그림 20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058978-FE26-AB6C-FBA7-44A82F20A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41" t="25000" r="43426" b="30087"/>
          <a:stretch>
            <a:fillRect/>
          </a:stretch>
        </p:blipFill>
        <p:spPr>
          <a:xfrm>
            <a:off x="576787" y="2442253"/>
            <a:ext cx="5052426" cy="30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242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7553D-8FDC-C2FE-5BC9-31A2CE581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024C5C6F-6A96-16E5-43BB-C7A6B68B429F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82D16B07-6483-98A8-E02D-207D6E884D59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92BF7719-3CE5-476C-195A-234AD8E9A64E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A4B9F41D-EC51-1260-57C3-7AD7EA29AE42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EE7D0969-CB90-4678-ADAD-55AF8442C224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EBF6EDAA-5F10-3D32-69DC-0731B2C5B41E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BC7E0A8F-C65F-298E-1856-3BD1463770B3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3AD9E562-B03A-1C2A-64F8-FD20672243F2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E38D74ED-46B3-7844-0F22-29B509DD6659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en-US" b="1" spc="-1" err="1">
                  <a:solidFill>
                    <a:srgbClr val="333F4F"/>
                  </a:solidFill>
                  <a:latin typeface="Malgun Gothic"/>
                  <a:ea typeface="Malgun Gothic"/>
                </a:rPr>
                <a:t>오른쪽</a:t>
              </a:r>
              <a:r>
                <a:rPr lang="en-US" altLang="ko-KR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</a:t>
              </a:r>
              <a:r>
                <a:rPr lang="ko-KR" altLang="en-US" b="1" spc="-1" err="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표지판</a:t>
              </a:r>
              <a:r>
                <a:rPr lang="en-US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SIFT</a:t>
              </a:r>
              <a:endParaRPr lang="ko-KR" altLang="en-US"/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494B8C8E-D7BE-AB90-7546-125F963968E5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91BC239D-763A-9ADA-1B15-F0F24094D902}"/>
              </a:ext>
            </a:extLst>
          </p:cNvPr>
          <p:cNvPicPr/>
          <p:nvPr/>
        </p:nvPicPr>
        <p:blipFill>
          <a:blip r:embed="rId5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3" name="그림 2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1B97FF-B693-EC01-DFD8-46EE7A0449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7" t="8065" r="30376" b="4301"/>
          <a:stretch>
            <a:fillRect/>
          </a:stretch>
        </p:blipFill>
        <p:spPr>
          <a:xfrm>
            <a:off x="377079" y="2319696"/>
            <a:ext cx="6589232" cy="4186619"/>
          </a:xfrm>
          <a:prstGeom prst="rect">
            <a:avLst/>
          </a:prstGeom>
        </p:spPr>
      </p:pic>
      <p:pic>
        <p:nvPicPr>
          <p:cNvPr id="4" name="스크린캐스트 2025년 06월 13일 11시 57분 58초">
            <a:hlinkClick r:id="" action="ppaction://media"/>
            <a:extLst>
              <a:ext uri="{FF2B5EF4-FFF2-40B4-BE49-F238E27FC236}">
                <a16:creationId xmlns:a16="http://schemas.microsoft.com/office/drawing/2014/main" id="{0FCDD01F-E3B9-EAD5-A13E-B6DF162590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18278" y="2318962"/>
            <a:ext cx="4839128" cy="4189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B826B-4BF0-D2AC-664E-300BD558913B}"/>
              </a:ext>
            </a:extLst>
          </p:cNvPr>
          <p:cNvSpPr txBox="1"/>
          <p:nvPr/>
        </p:nvSpPr>
        <p:spPr>
          <a:xfrm>
            <a:off x="2756398" y="6521244"/>
            <a:ext cx="60980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 spc="-1">
                <a:cs typeface="Arial"/>
              </a:rPr>
              <a:t>Dectect/image_output/traffic_right/compressed_mouse_left</a:t>
            </a:r>
          </a:p>
        </p:txBody>
      </p:sp>
    </p:spTree>
    <p:extLst>
      <p:ext uri="{BB962C8B-B14F-4D97-AF65-F5344CB8AC3E}">
        <p14:creationId xmlns:p14="http://schemas.microsoft.com/office/powerpoint/2010/main" val="3792213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1F65B-C9C8-61C0-DF98-0C39EDAAD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B0268A0B-11F8-6BBB-10FA-BB433B2536C2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EED74D1B-D8A0-644D-CF09-C64E113629D8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EF3DE7B2-8ADE-365D-4F14-6534EACFA736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E72D8F09-81F5-E9E3-CB1C-9CC0E8D901C6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A60180FC-7C3D-0BCE-C19F-BA58FA234323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1E5F7688-6B27-F346-7D56-C574763BBD3D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3E00AFF2-44A2-BBBA-ED2C-1B95DFFBDAA8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53BAE63E-A94A-8863-2872-C2C15847359A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06216053-4F91-5B48-34B1-07FA259CBF0E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en-US" b="1" spc="-1" err="1">
                  <a:solidFill>
                    <a:srgbClr val="333F4F"/>
                  </a:solidFill>
                  <a:latin typeface="Malgun Gothic"/>
                  <a:ea typeface="Malgun Gothic"/>
                </a:rPr>
                <a:t>오른쪽</a:t>
              </a:r>
              <a:r>
                <a:rPr lang="en-US" altLang="ko-KR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</a:t>
              </a:r>
              <a:r>
                <a:rPr lang="ko-KR" altLang="en-US" b="1" spc="-1" err="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표지판</a:t>
              </a:r>
              <a:r>
                <a:rPr lang="en-US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SIFT</a:t>
              </a:r>
              <a:endParaRPr lang="ko-KR" altLang="en-US"/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9D47BB1E-DBC1-0EEB-51E8-D7B3384BB59A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B0DF57FB-E719-686D-1C36-9763A32AFD68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9C74B6-9772-1289-71DA-82B70717F73B}"/>
              </a:ext>
            </a:extLst>
          </p:cNvPr>
          <p:cNvSpPr txBox="1"/>
          <p:nvPr/>
        </p:nvSpPr>
        <p:spPr>
          <a:xfrm>
            <a:off x="3588338" y="6178478"/>
            <a:ext cx="4188110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 spc="-1">
                <a:ea typeface="+mn-lt"/>
                <a:cs typeface="+mn-lt"/>
              </a:rPr>
              <a:t>오른쪽 차선 모드</a:t>
            </a:r>
            <a:endParaRPr lang="en-US" sz="1600" spc="-1">
              <a:ea typeface="+mn-lt"/>
              <a:cs typeface="+mn-lt"/>
            </a:endParaRPr>
          </a:p>
        </p:txBody>
      </p:sp>
      <p:pic>
        <p:nvPicPr>
          <p:cNvPr id="2" name="그림 1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BAC622-C67C-02BF-5FEF-7F12BD0EA0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94" t="32900" r="42947" b="45022"/>
          <a:stretch>
            <a:fillRect/>
          </a:stretch>
        </p:blipFill>
        <p:spPr>
          <a:xfrm>
            <a:off x="229978" y="2958936"/>
            <a:ext cx="5626405" cy="1721928"/>
          </a:xfrm>
          <a:prstGeom prst="rect">
            <a:avLst/>
          </a:prstGeom>
        </p:spPr>
      </p:pic>
      <p:pic>
        <p:nvPicPr>
          <p:cNvPr id="3" name="그림 2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DBB454-AA6E-01A6-A5C6-17C9D18E27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38" t="21356" r="36483" b="26118"/>
          <a:stretch>
            <a:fillRect/>
          </a:stretch>
        </p:blipFill>
        <p:spPr>
          <a:xfrm>
            <a:off x="6177536" y="2147455"/>
            <a:ext cx="5564003" cy="360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499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C3A0C-5B1A-BE01-D987-F22A41C8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AE3DDB59-1D42-AB27-5EFF-68B08AE3A81D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CBCD95D9-4D95-9ACB-AD35-102805352A3A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800F6038-0146-0460-DA7C-84F42548BACA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57FD7DA9-4EC4-94C0-DC17-FECBFD286EB9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806FD694-8B3D-C1BD-0582-273468FF97A7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1B9B99AB-7772-5A3A-4145-3648E0DD48C7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7FD8FEDD-C8CF-A6F2-0494-59CC7C58A67C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F7954B09-D7D1-2DFF-BBE5-BF02DFDCEAE1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6D7DD05F-5B85-0B69-1BED-60CCD480F556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en-US" b="1" spc="-1" err="1">
                  <a:solidFill>
                    <a:srgbClr val="333F4F"/>
                  </a:solidFill>
                  <a:latin typeface="Malgun Gothic"/>
                  <a:ea typeface="Malgun Gothic"/>
                </a:rPr>
                <a:t>오른쪽</a:t>
              </a:r>
              <a:r>
                <a:rPr lang="en-US" altLang="ko-KR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</a:t>
              </a:r>
              <a:r>
                <a:rPr lang="ko-KR" altLang="en-US" b="1" spc="-1" err="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표지판</a:t>
              </a:r>
              <a:r>
                <a:rPr lang="en-US" b="1" spc="-1">
                  <a:solidFill>
                    <a:srgbClr val="333F4F"/>
                  </a:solidFill>
                  <a:latin typeface="Malgun Gothic"/>
                  <a:ea typeface="Malgun Gothic"/>
                  <a:cs typeface="+mn-lt"/>
                </a:rPr>
                <a:t> SIFT</a:t>
              </a:r>
              <a:endParaRPr lang="ko-KR" altLang="en-US"/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BC6798AF-2D8E-2AD5-1E92-C45AE511F42A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F58CE646-E9F0-62FB-AFB5-60F7B71306F6}"/>
              </a:ext>
            </a:extLst>
          </p:cNvPr>
          <p:cNvPicPr/>
          <p:nvPr/>
        </p:nvPicPr>
        <p:blipFill>
          <a:blip r:embed="rId5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719AAD-2158-1752-58B8-9E349DD1DAED}"/>
              </a:ext>
            </a:extLst>
          </p:cNvPr>
          <p:cNvSpPr txBox="1"/>
          <p:nvPr/>
        </p:nvSpPr>
        <p:spPr>
          <a:xfrm>
            <a:off x="193974" y="3189855"/>
            <a:ext cx="1140111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800" spc="-1">
                <a:ea typeface="+mn-lt"/>
                <a:cs typeface="+mn-lt"/>
              </a:rPr>
              <a:t>＊</a:t>
            </a:r>
          </a:p>
          <a:p>
            <a:pPr algn="ctr"/>
            <a:r>
              <a:rPr lang="ko-KR" altLang="en-US" sz="2800" spc="-1">
                <a:ea typeface="+mn-lt"/>
                <a:cs typeface="+mn-lt"/>
              </a:rPr>
              <a:t>오</a:t>
            </a:r>
            <a:endParaRPr lang="en-US" altLang="ko-KR" sz="2800" spc="-1">
              <a:ea typeface="+mn-lt"/>
              <a:cs typeface="+mn-lt"/>
            </a:endParaRPr>
          </a:p>
          <a:p>
            <a:pPr algn="ctr"/>
            <a:r>
              <a:rPr lang="ko-KR" altLang="en-US" sz="2800" spc="-1">
                <a:ea typeface="+mn-lt"/>
                <a:cs typeface="+mn-lt"/>
              </a:rPr>
              <a:t>른</a:t>
            </a:r>
            <a:endParaRPr lang="en-US" altLang="ko-KR" sz="2800" spc="-1">
              <a:ea typeface="+mn-lt"/>
              <a:cs typeface="+mn-lt"/>
            </a:endParaRPr>
          </a:p>
          <a:p>
            <a:pPr algn="ctr"/>
            <a:r>
              <a:rPr lang="ko-KR" altLang="en-US" sz="2800" spc="-1">
                <a:ea typeface="+mn-lt"/>
                <a:cs typeface="+mn-lt"/>
              </a:rPr>
              <a:t>쪽</a:t>
            </a:r>
          </a:p>
          <a:p>
            <a:pPr algn="ctr"/>
            <a:r>
              <a:rPr lang="ko-KR" sz="2800" spc="-1">
                <a:ea typeface="+mn-lt"/>
                <a:cs typeface="+mn-lt"/>
              </a:rPr>
              <a:t>＊</a:t>
            </a:r>
            <a:endParaRPr lang="ko-KR"/>
          </a:p>
        </p:txBody>
      </p:sp>
      <p:pic>
        <p:nvPicPr>
          <p:cNvPr id="4" name="스크린캐스트 2025년 06월 13일 14시 21분 08초">
            <a:hlinkClick r:id="" action="ppaction://media"/>
            <a:extLst>
              <a:ext uri="{FF2B5EF4-FFF2-40B4-BE49-F238E27FC236}">
                <a16:creationId xmlns:a16="http://schemas.microsoft.com/office/drawing/2014/main" id="{229B4877-89EF-134C-E3DB-34DB120B0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3486" y="2031670"/>
            <a:ext cx="8209808" cy="4556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E4FFE-1F58-4AE7-85B9-F038D32FC126}"/>
              </a:ext>
            </a:extLst>
          </p:cNvPr>
          <p:cNvSpPr txBox="1"/>
          <p:nvPr/>
        </p:nvSpPr>
        <p:spPr>
          <a:xfrm>
            <a:off x="10080182" y="3041413"/>
            <a:ext cx="1595331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sz="2800" spc="-1">
                <a:ea typeface="+mn-lt"/>
                <a:cs typeface="+mn-lt"/>
              </a:rPr>
              <a:t>＊</a:t>
            </a:r>
            <a:endParaRPr lang="ko-KR"/>
          </a:p>
          <a:p>
            <a:pPr algn="ctr"/>
            <a:r>
              <a:rPr lang="ko-KR" altLang="en-US" sz="2800" spc="-1">
                <a:ea typeface="+mn-lt"/>
                <a:cs typeface="+mn-lt"/>
              </a:rPr>
              <a:t>차</a:t>
            </a:r>
            <a:endParaRPr lang="en-US" altLang="ko-KR" sz="2800" spc="-1">
              <a:ea typeface="+mn-lt"/>
              <a:cs typeface="+mn-lt"/>
            </a:endParaRPr>
          </a:p>
          <a:p>
            <a:pPr algn="ctr"/>
            <a:r>
              <a:rPr lang="ko-KR" altLang="en-US" sz="2800" spc="-1">
                <a:ea typeface="+mn-lt"/>
                <a:cs typeface="+mn-lt"/>
              </a:rPr>
              <a:t>선</a:t>
            </a:r>
          </a:p>
          <a:p>
            <a:pPr algn="ctr"/>
            <a:r>
              <a:rPr lang="ko-KR" altLang="en-US" sz="2800" spc="-1">
                <a:ea typeface="+mn-lt"/>
                <a:cs typeface="+mn-lt"/>
              </a:rPr>
              <a:t>모</a:t>
            </a:r>
            <a:endParaRPr lang="en-US" altLang="ko-KR" sz="2800" spc="-1">
              <a:ea typeface="+mn-lt"/>
              <a:cs typeface="+mn-lt"/>
            </a:endParaRPr>
          </a:p>
          <a:p>
            <a:pPr algn="ctr"/>
            <a:r>
              <a:rPr lang="ko-KR" altLang="en-US" sz="2800" spc="-1" err="1">
                <a:ea typeface="+mn-lt"/>
                <a:cs typeface="+mn-lt"/>
              </a:rPr>
              <a:t>드</a:t>
            </a:r>
            <a:endParaRPr lang="ko-KR" altLang="en-US" sz="2800" spc="-1">
              <a:ea typeface="+mn-lt"/>
              <a:cs typeface="+mn-lt"/>
            </a:endParaRPr>
          </a:p>
          <a:p>
            <a:pPr algn="ctr"/>
            <a:r>
              <a:rPr lang="ko-KR" sz="2800" spc="-1">
                <a:ea typeface="+mn-lt"/>
                <a:cs typeface="+mn-lt"/>
              </a:rPr>
              <a:t>＊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D47CC-D36D-2291-BE4A-A1D06B8ABF41}"/>
              </a:ext>
            </a:extLst>
          </p:cNvPr>
          <p:cNvSpPr txBox="1"/>
          <p:nvPr/>
        </p:nvSpPr>
        <p:spPr>
          <a:xfrm>
            <a:off x="10268208" y="6069621"/>
            <a:ext cx="1595331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800" spc="-1">
                <a:ea typeface="+mn-lt"/>
                <a:cs typeface="+mn-lt"/>
              </a:rPr>
              <a:t>25초부터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CA115-4CF0-D81E-5ED3-1B40E3BB6487}"/>
              </a:ext>
            </a:extLst>
          </p:cNvPr>
          <p:cNvSpPr txBox="1"/>
          <p:nvPr/>
        </p:nvSpPr>
        <p:spPr>
          <a:xfrm>
            <a:off x="2756398" y="6521244"/>
            <a:ext cx="60980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 spc="-1" err="1">
                <a:cs typeface="Arial"/>
              </a:rPr>
              <a:t>Dectect</a:t>
            </a:r>
            <a:r>
              <a:rPr lang="ko-KR" altLang="en-US" sz="1600" spc="-1">
                <a:cs typeface="Arial"/>
              </a:rPr>
              <a:t>/</a:t>
            </a:r>
            <a:r>
              <a:rPr lang="ko-KR" altLang="en-US" sz="1600" spc="-1" err="1">
                <a:cs typeface="Arial"/>
              </a:rPr>
              <a:t>image_output</a:t>
            </a:r>
            <a:r>
              <a:rPr lang="ko-KR" altLang="en-US" sz="1600" spc="-1">
                <a:cs typeface="Arial"/>
              </a:rPr>
              <a:t>/</a:t>
            </a:r>
            <a:r>
              <a:rPr lang="ko-KR" altLang="en-US" sz="1600" spc="-1" err="1">
                <a:cs typeface="Arial"/>
              </a:rPr>
              <a:t>traffic_right</a:t>
            </a:r>
            <a:r>
              <a:rPr lang="ko-KR" altLang="en-US" sz="1600" spc="-1">
                <a:cs typeface="Arial"/>
              </a:rPr>
              <a:t>/</a:t>
            </a:r>
            <a:r>
              <a:rPr lang="ko-KR" altLang="en-US" sz="1600" spc="-1" err="1">
                <a:cs typeface="Arial"/>
              </a:rPr>
              <a:t>compressed_mouse_left</a:t>
            </a:r>
          </a:p>
        </p:txBody>
      </p:sp>
    </p:spTree>
    <p:extLst>
      <p:ext uri="{BB962C8B-B14F-4D97-AF65-F5344CB8AC3E}">
        <p14:creationId xmlns:p14="http://schemas.microsoft.com/office/powerpoint/2010/main" val="2027349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사각형: 둥근 한쪽 모서리 38"/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12" name="그룹 2"/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213" name="TextBox 26"/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14" name="TextBox 10"/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215" name="TextBox 12"/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216" name="TextBox 1"/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17" name="TextBox 3"/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18" name="그룹 13"/>
          <p:cNvGrpSpPr/>
          <p:nvPr/>
        </p:nvGrpSpPr>
        <p:grpSpPr>
          <a:xfrm>
            <a:off x="541800" y="1430280"/>
            <a:ext cx="10526040" cy="646331"/>
            <a:chOff x="541800" y="1430280"/>
            <a:chExt cx="10526040" cy="646331"/>
          </a:xfrm>
        </p:grpSpPr>
        <p:sp>
          <p:nvSpPr>
            <p:cNvPr id="219" name="TextBox 23"/>
            <p:cNvSpPr/>
            <p:nvPr/>
          </p:nvSpPr>
          <p:spPr>
            <a:xfrm>
              <a:off x="743760" y="1430280"/>
              <a:ext cx="10324080" cy="64633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1800" b="1" strike="noStrike" spc="-100">
                  <a:solidFill>
                    <a:srgbClr val="3B3838"/>
                  </a:solidFill>
                  <a:latin typeface="맑은 고딕"/>
                  <a:ea typeface="맑은 고딕"/>
                </a:rPr>
                <a:t>학습 데이터셋 소개</a:t>
              </a:r>
              <a:r>
                <a:rPr lang="en-US" altLang="zh-CN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 (YOLO)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0" name="그래픽 43"/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21" name="그림 34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7" name="그림 6" descr="정지 신호, 교통 표지판, 폰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18F812-038B-6308-7B14-A89ADE04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16" y="2741773"/>
            <a:ext cx="1950444" cy="1817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2531B2-E8D4-8833-320F-E95303112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566" y="2158221"/>
            <a:ext cx="6096000" cy="4324350"/>
          </a:xfrm>
          <a:prstGeom prst="rect">
            <a:avLst/>
          </a:prstGeom>
        </p:spPr>
      </p:pic>
      <p:pic>
        <p:nvPicPr>
          <p:cNvPr id="8" name="그림 7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6AC357-D09B-C525-3FCB-249538F31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6" y="4575365"/>
            <a:ext cx="1936632" cy="1940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로고, 상징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D282E7-592C-ADFE-BBC7-E0C6F922E4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17" t="6890" r="11131" b="11220"/>
          <a:stretch>
            <a:fillRect/>
          </a:stretch>
        </p:blipFill>
        <p:spPr>
          <a:xfrm>
            <a:off x="2640504" y="4572661"/>
            <a:ext cx="1944815" cy="1946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988CF2-0A9E-B392-0292-5C131782D70F}"/>
              </a:ext>
            </a:extLst>
          </p:cNvPr>
          <p:cNvSpPr txBox="1"/>
          <p:nvPr/>
        </p:nvSpPr>
        <p:spPr>
          <a:xfrm>
            <a:off x="544884" y="2167593"/>
            <a:ext cx="269062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2400" b="1" spc="-1" err="1">
                <a:latin typeface="Arial"/>
              </a:rPr>
              <a:t>표지판</a:t>
            </a:r>
            <a:r>
              <a:rPr lang="en-US" altLang="ko-KR" sz="2400" b="1" spc="-1">
                <a:latin typeface="Arial"/>
              </a:rPr>
              <a:t> </a:t>
            </a:r>
            <a:r>
              <a:rPr lang="en-US" altLang="ko-KR" sz="2400" b="1" spc="-1" err="1">
                <a:latin typeface="Arial"/>
              </a:rPr>
              <a:t>데이터셋</a:t>
            </a:r>
            <a:endParaRPr lang="en-US" altLang="ko-KR" sz="2400" b="1" strike="noStrike" spc="-1" err="1">
              <a:latin typeface="Arial"/>
            </a:endParaRPr>
          </a:p>
        </p:txBody>
      </p:sp>
      <p:pic>
        <p:nvPicPr>
          <p:cNvPr id="11" name="그림 10" descr="교통 표지판, 표지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A58CE2-BD88-734E-5D9A-345086E21C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929" t="8204" r="12614" b="-4037"/>
          <a:stretch>
            <a:fillRect/>
          </a:stretch>
        </p:blipFill>
        <p:spPr>
          <a:xfrm>
            <a:off x="2639267" y="2741773"/>
            <a:ext cx="1947622" cy="18168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13515-F9CD-368D-A2DB-298753836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사각형: 둥근 한쪽 모서리 38">
            <a:extLst>
              <a:ext uri="{FF2B5EF4-FFF2-40B4-BE49-F238E27FC236}">
                <a16:creationId xmlns:a16="http://schemas.microsoft.com/office/drawing/2014/main" id="{0864BCAC-DDBA-3912-305F-1A85CCD66EA5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12" name="그룹 2">
            <a:extLst>
              <a:ext uri="{FF2B5EF4-FFF2-40B4-BE49-F238E27FC236}">
                <a16:creationId xmlns:a16="http://schemas.microsoft.com/office/drawing/2014/main" id="{E44E04EC-436B-29D2-F08E-67E414DDCE3D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213" name="TextBox 26">
              <a:extLst>
                <a:ext uri="{FF2B5EF4-FFF2-40B4-BE49-F238E27FC236}">
                  <a16:creationId xmlns:a16="http://schemas.microsoft.com/office/drawing/2014/main" id="{C69D55B6-6F13-45B6-DC5E-6FBF19217B45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14" name="TextBox 10">
              <a:extLst>
                <a:ext uri="{FF2B5EF4-FFF2-40B4-BE49-F238E27FC236}">
                  <a16:creationId xmlns:a16="http://schemas.microsoft.com/office/drawing/2014/main" id="{E83B04BE-ACE3-9337-A730-CE91A58B47B6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215" name="TextBox 12">
              <a:extLst>
                <a:ext uri="{FF2B5EF4-FFF2-40B4-BE49-F238E27FC236}">
                  <a16:creationId xmlns:a16="http://schemas.microsoft.com/office/drawing/2014/main" id="{DD270887-3A8A-EDD4-A655-E45FFC4E98C1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216" name="TextBox 1">
            <a:extLst>
              <a:ext uri="{FF2B5EF4-FFF2-40B4-BE49-F238E27FC236}">
                <a16:creationId xmlns:a16="http://schemas.microsoft.com/office/drawing/2014/main" id="{999E520F-F891-34A0-4EAB-2BFB00881D0E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17" name="TextBox 3">
            <a:extLst>
              <a:ext uri="{FF2B5EF4-FFF2-40B4-BE49-F238E27FC236}">
                <a16:creationId xmlns:a16="http://schemas.microsoft.com/office/drawing/2014/main" id="{040CE964-D94F-3879-EED0-801962FD9546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18" name="그룹 13">
            <a:extLst>
              <a:ext uri="{FF2B5EF4-FFF2-40B4-BE49-F238E27FC236}">
                <a16:creationId xmlns:a16="http://schemas.microsoft.com/office/drawing/2014/main" id="{E504453B-94BD-39D0-B2CB-40C0D73ABC54}"/>
              </a:ext>
            </a:extLst>
          </p:cNvPr>
          <p:cNvGrpSpPr/>
          <p:nvPr/>
        </p:nvGrpSpPr>
        <p:grpSpPr>
          <a:xfrm>
            <a:off x="541800" y="1430280"/>
            <a:ext cx="10526040" cy="646331"/>
            <a:chOff x="541800" y="1430280"/>
            <a:chExt cx="10526040" cy="646331"/>
          </a:xfrm>
        </p:grpSpPr>
        <p:sp>
          <p:nvSpPr>
            <p:cNvPr id="219" name="TextBox 23">
              <a:extLst>
                <a:ext uri="{FF2B5EF4-FFF2-40B4-BE49-F238E27FC236}">
                  <a16:creationId xmlns:a16="http://schemas.microsoft.com/office/drawing/2014/main" id="{58CB6C3C-F727-A272-3CA1-870C9C95EF75}"/>
                </a:ext>
              </a:extLst>
            </p:cNvPr>
            <p:cNvSpPr/>
            <p:nvPr/>
          </p:nvSpPr>
          <p:spPr>
            <a:xfrm>
              <a:off x="743760" y="1430280"/>
              <a:ext cx="10324080" cy="64633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b="1" spc="-100">
                  <a:solidFill>
                    <a:srgbClr val="3B3838"/>
                  </a:solidFill>
                  <a:latin typeface="맑은 고딕"/>
                  <a:ea typeface="맑은 고딕"/>
                </a:rPr>
                <a:t>모델 학습 결과 (YOLO)</a:t>
              </a:r>
              <a:endParaRPr lang="en-US" altLang="zh-CN" sz="1800" b="1" strike="noStrike" spc="-1">
                <a:solidFill>
                  <a:srgbClr val="333F4F"/>
                </a:solidFill>
                <a:latin typeface="맑은 고딕"/>
                <a:ea typeface="맑은 고딕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0" name="그래픽 43">
              <a:extLst>
                <a:ext uri="{FF2B5EF4-FFF2-40B4-BE49-F238E27FC236}">
                  <a16:creationId xmlns:a16="http://schemas.microsoft.com/office/drawing/2014/main" id="{BAA646F1-DF47-70BC-83D3-141194A3B661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21" name="그림 34">
            <a:extLst>
              <a:ext uri="{FF2B5EF4-FFF2-40B4-BE49-F238E27FC236}">
                <a16:creationId xmlns:a16="http://schemas.microsoft.com/office/drawing/2014/main" id="{B527BC48-7730-71CC-E00B-449D35E19632}"/>
              </a:ext>
            </a:extLst>
          </p:cNvPr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4" name="그림 3" descr="텍스트, 도표, 라인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7C55A9-7753-18D1-9239-44A60ABB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59" y="2036380"/>
            <a:ext cx="9292896" cy="46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072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/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/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/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/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/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/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/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/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/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zh-CN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표지판 시나리오</a:t>
              </a:r>
              <a:endParaRPr lang="en-US" altLang="zh-CN" sz="1800" b="1" strike="noStrike" spc="-1">
                <a:solidFill>
                  <a:srgbClr val="333F4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11" name="그래픽 43"/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6" name="그림 5" descr="정지 신호, 교통 표지판, 폰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94B821-FAB7-249E-880C-65DFAE5E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186" y="2686680"/>
            <a:ext cx="1751977" cy="1814547"/>
          </a:xfrm>
          <a:prstGeom prst="rect">
            <a:avLst/>
          </a:prstGeom>
        </p:spPr>
      </p:pic>
      <p:pic>
        <p:nvPicPr>
          <p:cNvPr id="7" name="그림 6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B7667A-D892-A9DF-3FFC-0DDF5C461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381" y="2633430"/>
            <a:ext cx="1850369" cy="1926568"/>
          </a:xfrm>
          <a:prstGeom prst="rect">
            <a:avLst/>
          </a:prstGeom>
        </p:spPr>
      </p:pic>
      <p:pic>
        <p:nvPicPr>
          <p:cNvPr id="8" name="그림 7" descr="로고, 상징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4C9DF3-38A9-0F88-F7B2-5389B4D6F3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17" t="6890" r="11131" b="11220"/>
          <a:stretch>
            <a:fillRect/>
          </a:stretch>
        </p:blipFill>
        <p:spPr>
          <a:xfrm>
            <a:off x="9220599" y="2634433"/>
            <a:ext cx="1939204" cy="1925565"/>
          </a:xfrm>
          <a:prstGeom prst="rect">
            <a:avLst/>
          </a:prstGeom>
        </p:spPr>
      </p:pic>
      <p:pic>
        <p:nvPicPr>
          <p:cNvPr id="9" name="그림 8" descr="교통 표지판, 표지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2A70D0-4C07-AB92-573F-0284876322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039" t="2695" r="12338" b="-4121"/>
          <a:stretch>
            <a:fillRect/>
          </a:stretch>
        </p:blipFill>
        <p:spPr>
          <a:xfrm>
            <a:off x="642600" y="2578351"/>
            <a:ext cx="1829624" cy="1922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556690-A9BB-89C8-1CD5-DD1EE3E035BC}"/>
              </a:ext>
            </a:extLst>
          </p:cNvPr>
          <p:cNvSpPr txBox="1"/>
          <p:nvPr/>
        </p:nvSpPr>
        <p:spPr>
          <a:xfrm>
            <a:off x="-1491617" y="4303337"/>
            <a:ext cx="60980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2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↓</a:t>
            </a:r>
            <a:endParaRPr lang="en-US" altLang="ko-KR" sz="2400" b="0" strike="noStrike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>
              <a:lnSpc>
                <a:spcPct val="100000"/>
              </a:lnSpc>
              <a:buNone/>
            </a:pPr>
            <a:r>
              <a:rPr lang="ko-KR" altLang="en-US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주변 신호등 탐지</a:t>
            </a:r>
            <a:endParaRPr lang="en-US" altLang="ko-KR" sz="1800" strike="noStrike" spc="-1">
              <a:latin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A6B6B5-653F-BFF2-BE05-0D23FFE2C37C}"/>
              </a:ext>
            </a:extLst>
          </p:cNvPr>
          <p:cNvSpPr txBox="1"/>
          <p:nvPr/>
        </p:nvSpPr>
        <p:spPr>
          <a:xfrm>
            <a:off x="1397536" y="4530877"/>
            <a:ext cx="609805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2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↓</a:t>
            </a:r>
            <a:endParaRPr lang="en-US" altLang="ko-KR" sz="2400" b="0" strike="noStrike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>
              <a:lnSpc>
                <a:spcPct val="100000"/>
              </a:lnSpc>
              <a:buNone/>
            </a:pPr>
            <a:r>
              <a:rPr lang="ko-KR" altLang="en-US" sz="1800" spc="-1">
                <a:solidFill>
                  <a:srgbClr val="000000"/>
                </a:solidFill>
                <a:latin typeface="맑은 고딕"/>
                <a:ea typeface="맑은 고딕"/>
              </a:rPr>
              <a:t>좌회전 준비</a:t>
            </a:r>
            <a:endParaRPr lang="en-US" altLang="ko-KR" sz="1800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>
              <a:lnSpc>
                <a:spcPct val="100000"/>
              </a:lnSpc>
              <a:buNone/>
            </a:pPr>
            <a:r>
              <a:rPr lang="ko-KR" altLang="en-US" sz="2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↓</a:t>
            </a:r>
            <a:endParaRPr lang="en-US" altLang="ko-KR" sz="2400" b="0" strike="noStrike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>
              <a:lnSpc>
                <a:spcPct val="100000"/>
              </a:lnSpc>
              <a:buNone/>
            </a:pPr>
            <a:r>
              <a:rPr lang="ko-KR" altLang="en-US" strike="noStrike" spc="-1">
                <a:solidFill>
                  <a:srgbClr val="000000"/>
                </a:solidFill>
                <a:latin typeface="맑은 고딕"/>
                <a:ea typeface="맑은 고딕"/>
              </a:rPr>
              <a:t>카메라에 선 하나가 사라지면</a:t>
            </a:r>
            <a:endParaRPr lang="en-US" altLang="ko-KR" strike="noStrike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↓</a:t>
            </a:r>
            <a:endParaRPr lang="en-US" altLang="ko-KR" strike="noStrike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trike="noStrike" spc="-1">
                <a:solidFill>
                  <a:srgbClr val="000000"/>
                </a:solidFill>
                <a:latin typeface="맑은 고딕"/>
                <a:ea typeface="맑은 고딕"/>
              </a:rPr>
              <a:t>왼쪽 줄 기준 유도선 진행</a:t>
            </a:r>
            <a:endParaRPr lang="en-US" altLang="ko-KR" sz="180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altLang="ko-KR" sz="1800" strike="noStrike" spc="-1">
              <a:latin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7E3E9-CE1A-10B0-0111-25E207E61312}"/>
              </a:ext>
            </a:extLst>
          </p:cNvPr>
          <p:cNvSpPr txBox="1"/>
          <p:nvPr/>
        </p:nvSpPr>
        <p:spPr>
          <a:xfrm>
            <a:off x="3873353" y="4501227"/>
            <a:ext cx="6845642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2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↓</a:t>
            </a:r>
            <a:endParaRPr lang="en-US" altLang="ko-KR" sz="2400" b="0" strike="noStrike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pc="-1">
                <a:solidFill>
                  <a:srgbClr val="000000"/>
                </a:solidFill>
                <a:latin typeface="맑은 고딕"/>
                <a:ea typeface="맑은 고딕"/>
              </a:rPr>
              <a:t> 일시 정지</a:t>
            </a:r>
            <a:endParaRPr lang="en-US" altLang="ko-KR" sz="1800" spc="-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5A76F8-31FD-92EE-CAFF-543CD9288342}"/>
              </a:ext>
            </a:extLst>
          </p:cNvPr>
          <p:cNvSpPr txBox="1"/>
          <p:nvPr/>
        </p:nvSpPr>
        <p:spPr>
          <a:xfrm>
            <a:off x="6730286" y="4550270"/>
            <a:ext cx="684564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sz="24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↓</a:t>
            </a:r>
            <a:endParaRPr lang="en-US" altLang="ko-KR" sz="2400" b="0" strike="noStrike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>
              <a:lnSpc>
                <a:spcPct val="100000"/>
              </a:lnSpc>
              <a:buNone/>
            </a:pPr>
            <a:r>
              <a:rPr lang="ko-KR" altLang="en-US" spc="-1">
                <a:solidFill>
                  <a:srgbClr val="000000"/>
                </a:solidFill>
                <a:latin typeface="맑은 고딕"/>
                <a:ea typeface="맑은 고딕"/>
              </a:rPr>
              <a:t>주차 모드</a:t>
            </a:r>
            <a:endParaRPr lang="en-US" altLang="ko-KR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↓</a:t>
            </a:r>
            <a:endParaRPr lang="en-US" altLang="ko-KR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>
              <a:lnSpc>
                <a:spcPct val="100000"/>
              </a:lnSpc>
              <a:buNone/>
            </a:pPr>
            <a:r>
              <a:rPr lang="ko-KR" altLang="en-US" strike="noStrike" spc="-1">
                <a:solidFill>
                  <a:srgbClr val="000000"/>
                </a:solidFill>
                <a:latin typeface="맑은 고딕"/>
                <a:ea typeface="맑은 고딕"/>
              </a:rPr>
              <a:t>카메라에 선 하나가 사라지면</a:t>
            </a:r>
            <a:endParaRPr lang="en-US" altLang="ko-KR" strike="noStrike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800" b="0" strike="noStrike" spc="-1">
                <a:solidFill>
                  <a:srgbClr val="000000"/>
                </a:solidFill>
                <a:latin typeface="맑은 고딕"/>
                <a:ea typeface="맑은 고딕"/>
              </a:rPr>
              <a:t>↓</a:t>
            </a:r>
            <a:endParaRPr lang="en-US" altLang="ko-KR" strike="noStrike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pc="-1">
                <a:solidFill>
                  <a:srgbClr val="000000"/>
                </a:solidFill>
                <a:latin typeface="맑은 고딕"/>
                <a:ea typeface="맑은 고딕"/>
              </a:rPr>
              <a:t>남은</a:t>
            </a:r>
            <a:r>
              <a:rPr lang="ko-KR" altLang="en-US" strike="noStrike" spc="-1">
                <a:solidFill>
                  <a:srgbClr val="000000"/>
                </a:solidFill>
                <a:latin typeface="맑은 고딕"/>
                <a:ea typeface="맑은 고딕"/>
              </a:rPr>
              <a:t> 줄 기준으로 유도선</a:t>
            </a:r>
            <a:endParaRPr lang="en-US" altLang="ko-KR" sz="180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altLang="ko-KR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>
              <a:lnSpc>
                <a:spcPct val="100000"/>
              </a:lnSpc>
              <a:buNone/>
            </a:pPr>
            <a:endParaRPr lang="en-US" altLang="ko-KR" sz="1800" spc="-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343880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21"/>
          <p:cNvPicPr/>
          <p:nvPr/>
        </p:nvPicPr>
        <p:blipFill>
          <a:blip r:embed="rId2"/>
          <a:stretch/>
        </p:blipFill>
        <p:spPr>
          <a:xfrm>
            <a:off x="0" y="6336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62" name="그래픽 37"/>
          <p:cNvPicPr/>
          <p:nvPr/>
        </p:nvPicPr>
        <p:blipFill>
          <a:blip r:embed="rId3"/>
          <a:srcRect r="27518" b="23904"/>
          <a:stretch/>
        </p:blipFill>
        <p:spPr>
          <a:xfrm rot="10800000" flipH="1">
            <a:off x="7545960" y="360"/>
            <a:ext cx="4645440" cy="3296160"/>
          </a:xfrm>
          <a:prstGeom prst="rect">
            <a:avLst/>
          </a:prstGeom>
          <a:ln w="0">
            <a:noFill/>
          </a:ln>
        </p:spPr>
      </p:pic>
      <p:grpSp>
        <p:nvGrpSpPr>
          <p:cNvPr id="63" name="그룹 1"/>
          <p:cNvGrpSpPr/>
          <p:nvPr/>
        </p:nvGrpSpPr>
        <p:grpSpPr>
          <a:xfrm>
            <a:off x="870840" y="519120"/>
            <a:ext cx="2256480" cy="1259280"/>
            <a:chOff x="870840" y="519120"/>
            <a:chExt cx="2256480" cy="1259280"/>
          </a:xfrm>
        </p:grpSpPr>
        <p:sp>
          <p:nvSpPr>
            <p:cNvPr id="64" name="TextBox 14"/>
            <p:cNvSpPr/>
            <p:nvPr/>
          </p:nvSpPr>
          <p:spPr>
            <a:xfrm>
              <a:off x="875520" y="957600"/>
              <a:ext cx="2251800" cy="82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4800" b="0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목 차</a:t>
              </a:r>
              <a:endParaRPr lang="en-US" sz="4800" b="0" strike="noStrike" spc="-1">
                <a:latin typeface="Arial"/>
              </a:endParaRPr>
            </a:p>
          </p:txBody>
        </p:sp>
        <p:sp>
          <p:nvSpPr>
            <p:cNvPr id="65" name="TextBox 26"/>
            <p:cNvSpPr/>
            <p:nvPr/>
          </p:nvSpPr>
          <p:spPr>
            <a:xfrm>
              <a:off x="870840" y="519120"/>
              <a:ext cx="22518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K-Digital Training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66" name="그룹 2"/>
          <p:cNvGrpSpPr/>
          <p:nvPr/>
        </p:nvGrpSpPr>
        <p:grpSpPr>
          <a:xfrm>
            <a:off x="6242040" y="2376000"/>
            <a:ext cx="4444560" cy="583321"/>
            <a:chOff x="6242040" y="2376000"/>
            <a:chExt cx="4444560" cy="583321"/>
          </a:xfrm>
        </p:grpSpPr>
        <p:sp>
          <p:nvSpPr>
            <p:cNvPr id="67" name="TextBox 16"/>
            <p:cNvSpPr/>
            <p:nvPr/>
          </p:nvSpPr>
          <p:spPr>
            <a:xfrm>
              <a:off x="7013880" y="2514600"/>
              <a:ext cx="367272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68" name="TextBox 28"/>
            <p:cNvSpPr/>
            <p:nvPr/>
          </p:nvSpPr>
          <p:spPr>
            <a:xfrm>
              <a:off x="6242040" y="2376000"/>
              <a:ext cx="74736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pc="-1">
                  <a:solidFill>
                    <a:srgbClr val="3378C8">
                      <a:alpha val="50000"/>
                    </a:srgbClr>
                  </a:solidFill>
                  <a:latin typeface="Arial"/>
                  <a:ea typeface="세방고딕 Bold"/>
                </a:rPr>
                <a:t>01</a:t>
              </a:r>
              <a:endParaRPr lang="en-US" sz="3200" b="0" strike="noStrike" spc="-1">
                <a:latin typeface="Arial"/>
              </a:endParaRPr>
            </a:p>
          </p:txBody>
        </p:sp>
      </p:grpSp>
      <p:grpSp>
        <p:nvGrpSpPr>
          <p:cNvPr id="69" name="그룹 3"/>
          <p:cNvGrpSpPr/>
          <p:nvPr/>
        </p:nvGrpSpPr>
        <p:grpSpPr>
          <a:xfrm>
            <a:off x="6242040" y="3175560"/>
            <a:ext cx="3976560" cy="577080"/>
            <a:chOff x="6242040" y="3175560"/>
            <a:chExt cx="3976560" cy="577080"/>
          </a:xfrm>
        </p:grpSpPr>
        <p:sp>
          <p:nvSpPr>
            <p:cNvPr id="70" name="TextBox 17"/>
            <p:cNvSpPr/>
            <p:nvPr/>
          </p:nvSpPr>
          <p:spPr>
            <a:xfrm>
              <a:off x="7013880" y="3315600"/>
              <a:ext cx="320472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팀 구성 및 역할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71" name="TextBox 29"/>
            <p:cNvSpPr/>
            <p:nvPr/>
          </p:nvSpPr>
          <p:spPr>
            <a:xfrm>
              <a:off x="6242040" y="3175560"/>
              <a:ext cx="76428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02</a:t>
              </a:r>
              <a:endParaRPr lang="en-US" sz="3200" b="0" strike="noStrike" spc="-1">
                <a:latin typeface="Arial"/>
              </a:endParaRPr>
            </a:p>
          </p:txBody>
        </p:sp>
      </p:grpSp>
      <p:grpSp>
        <p:nvGrpSpPr>
          <p:cNvPr id="72" name="그룹 4"/>
          <p:cNvGrpSpPr/>
          <p:nvPr/>
        </p:nvGrpSpPr>
        <p:grpSpPr>
          <a:xfrm>
            <a:off x="6242040" y="3974760"/>
            <a:ext cx="4185360" cy="577080"/>
            <a:chOff x="6242040" y="3974760"/>
            <a:chExt cx="4185360" cy="577080"/>
          </a:xfrm>
        </p:grpSpPr>
        <p:sp>
          <p:nvSpPr>
            <p:cNvPr id="73" name="TextBox 18"/>
            <p:cNvSpPr/>
            <p:nvPr/>
          </p:nvSpPr>
          <p:spPr>
            <a:xfrm>
              <a:off x="7013880" y="4116600"/>
              <a:ext cx="341352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74" name="TextBox 30"/>
            <p:cNvSpPr/>
            <p:nvPr/>
          </p:nvSpPr>
          <p:spPr>
            <a:xfrm>
              <a:off x="6242040" y="3974760"/>
              <a:ext cx="76428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03</a:t>
              </a:r>
              <a:endParaRPr lang="en-US" sz="3200" b="0" strike="noStrike" spc="-1">
                <a:latin typeface="Arial"/>
              </a:endParaRPr>
            </a:p>
          </p:txBody>
        </p:sp>
      </p:grpSp>
      <p:grpSp>
        <p:nvGrpSpPr>
          <p:cNvPr id="75" name="그룹 6"/>
          <p:cNvGrpSpPr/>
          <p:nvPr/>
        </p:nvGrpSpPr>
        <p:grpSpPr>
          <a:xfrm>
            <a:off x="6242040" y="4773960"/>
            <a:ext cx="3256200" cy="577080"/>
            <a:chOff x="6242040" y="4773960"/>
            <a:chExt cx="3256200" cy="577080"/>
          </a:xfrm>
        </p:grpSpPr>
        <p:sp>
          <p:nvSpPr>
            <p:cNvPr id="76" name="TextBox 19"/>
            <p:cNvSpPr/>
            <p:nvPr/>
          </p:nvSpPr>
          <p:spPr>
            <a:xfrm>
              <a:off x="7013880" y="4917960"/>
              <a:ext cx="248436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77" name="TextBox 31"/>
            <p:cNvSpPr/>
            <p:nvPr/>
          </p:nvSpPr>
          <p:spPr>
            <a:xfrm>
              <a:off x="6242040" y="4773960"/>
              <a:ext cx="76428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04</a:t>
              </a:r>
              <a:endParaRPr lang="en-US" sz="3200" b="0" strike="noStrike" spc="-1">
                <a:latin typeface="Arial"/>
              </a:endParaRPr>
            </a:p>
          </p:txBody>
        </p:sp>
      </p:grpSp>
      <p:grpSp>
        <p:nvGrpSpPr>
          <p:cNvPr id="78" name="그룹 7"/>
          <p:cNvGrpSpPr/>
          <p:nvPr/>
        </p:nvGrpSpPr>
        <p:grpSpPr>
          <a:xfrm>
            <a:off x="6242040" y="5573160"/>
            <a:ext cx="3976560" cy="577080"/>
            <a:chOff x="6242040" y="5573160"/>
            <a:chExt cx="3976560" cy="577080"/>
          </a:xfrm>
        </p:grpSpPr>
        <p:sp>
          <p:nvSpPr>
            <p:cNvPr id="79" name="TextBox 20"/>
            <p:cNvSpPr/>
            <p:nvPr/>
          </p:nvSpPr>
          <p:spPr>
            <a:xfrm>
              <a:off x="7013880" y="5718960"/>
              <a:ext cx="320472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0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80" name="TextBox 32"/>
            <p:cNvSpPr/>
            <p:nvPr/>
          </p:nvSpPr>
          <p:spPr>
            <a:xfrm>
              <a:off x="6242040" y="5573160"/>
              <a:ext cx="76428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3200" b="1" strike="noStrike" spc="-1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05</a:t>
              </a:r>
              <a:endParaRPr lang="en-US" sz="3200" b="0" strike="noStrike" spc="-1">
                <a:latin typeface="Arial"/>
              </a:endParaRPr>
            </a:p>
          </p:txBody>
        </p:sp>
      </p:grpSp>
      <p:sp>
        <p:nvSpPr>
          <p:cNvPr id="81" name="TextBox 15"/>
          <p:cNvSpPr/>
          <p:nvPr/>
        </p:nvSpPr>
        <p:spPr>
          <a:xfrm>
            <a:off x="0" y="674388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82" name="그래픽 41"/>
          <p:cNvPicPr/>
          <p:nvPr/>
        </p:nvPicPr>
        <p:blipFill>
          <a:blip r:embed="rId4"/>
          <a:stretch/>
        </p:blipFill>
        <p:spPr>
          <a:xfrm>
            <a:off x="-1042560" y="4289040"/>
            <a:ext cx="142560" cy="142560"/>
          </a:xfrm>
          <a:prstGeom prst="rect">
            <a:avLst/>
          </a:prstGeom>
          <a:ln w="0">
            <a:noFill/>
          </a:ln>
        </p:spPr>
      </p:pic>
      <p:pic>
        <p:nvPicPr>
          <p:cNvPr id="83" name="그래픽 49"/>
          <p:cNvPicPr/>
          <p:nvPr/>
        </p:nvPicPr>
        <p:blipFill>
          <a:blip r:embed="rId5"/>
          <a:stretch/>
        </p:blipFill>
        <p:spPr>
          <a:xfrm>
            <a:off x="11072880" y="1555200"/>
            <a:ext cx="232920" cy="232920"/>
          </a:xfrm>
          <a:prstGeom prst="rect">
            <a:avLst/>
          </a:prstGeom>
          <a:ln w="0">
            <a:noFill/>
          </a:ln>
        </p:spPr>
      </p:pic>
      <p:pic>
        <p:nvPicPr>
          <p:cNvPr id="84" name="그래픽 51"/>
          <p:cNvPicPr/>
          <p:nvPr/>
        </p:nvPicPr>
        <p:blipFill>
          <a:blip r:embed="rId6"/>
          <a:stretch/>
        </p:blipFill>
        <p:spPr>
          <a:xfrm rot="2700000">
            <a:off x="11933280" y="302400"/>
            <a:ext cx="343440" cy="343440"/>
          </a:xfrm>
          <a:prstGeom prst="rect">
            <a:avLst/>
          </a:prstGeom>
          <a:ln w="0">
            <a:noFill/>
          </a:ln>
        </p:spPr>
      </p:pic>
      <p:grpSp>
        <p:nvGrpSpPr>
          <p:cNvPr id="85" name="그룹 8"/>
          <p:cNvGrpSpPr/>
          <p:nvPr/>
        </p:nvGrpSpPr>
        <p:grpSpPr>
          <a:xfrm>
            <a:off x="296640" y="1043280"/>
            <a:ext cx="6160680" cy="4371120"/>
            <a:chOff x="296640" y="1043280"/>
            <a:chExt cx="6160680" cy="4371120"/>
          </a:xfrm>
        </p:grpSpPr>
        <p:pic>
          <p:nvPicPr>
            <p:cNvPr id="86" name="그래픽 24"/>
            <p:cNvPicPr/>
            <p:nvPr/>
          </p:nvPicPr>
          <p:blipFill>
            <a:blip r:embed="rId7"/>
            <a:stretch/>
          </p:blipFill>
          <p:spPr>
            <a:xfrm>
              <a:off x="346320" y="1043280"/>
              <a:ext cx="6111000" cy="343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7" name="그래픽 39"/>
            <p:cNvPicPr/>
            <p:nvPr/>
          </p:nvPicPr>
          <p:blipFill>
            <a:blip r:embed="rId8"/>
            <a:stretch/>
          </p:blipFill>
          <p:spPr>
            <a:xfrm>
              <a:off x="3709440" y="5176800"/>
              <a:ext cx="237600" cy="237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그래픽 45"/>
            <p:cNvPicPr/>
            <p:nvPr/>
          </p:nvPicPr>
          <p:blipFill>
            <a:blip r:embed="rId9"/>
            <a:stretch/>
          </p:blipFill>
          <p:spPr>
            <a:xfrm>
              <a:off x="4538160" y="4298400"/>
              <a:ext cx="106560" cy="10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그래픽 47"/>
            <p:cNvPicPr/>
            <p:nvPr/>
          </p:nvPicPr>
          <p:blipFill>
            <a:blip r:embed="rId10"/>
            <a:stretch/>
          </p:blipFill>
          <p:spPr>
            <a:xfrm>
              <a:off x="1203480" y="2752200"/>
              <a:ext cx="320040" cy="320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그래픽 53"/>
            <p:cNvPicPr/>
            <p:nvPr/>
          </p:nvPicPr>
          <p:blipFill>
            <a:blip r:embed="rId11"/>
            <a:stretch/>
          </p:blipFill>
          <p:spPr>
            <a:xfrm>
              <a:off x="296640" y="1824480"/>
              <a:ext cx="320040" cy="30384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/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/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/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/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/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/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/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/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/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소스코드</a:t>
              </a:r>
              <a:r>
                <a:rPr lang="en-US" altLang="zh-CN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(YOLO)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/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314" name="TextBox 46"/>
          <p:cNvSpPr/>
          <p:nvPr/>
        </p:nvSpPr>
        <p:spPr>
          <a:xfrm>
            <a:off x="-290673" y="2526934"/>
            <a:ext cx="444816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1440" tIns="45720" rIns="91440" bIns="45720" numCol="1" spcCol="0" anchor="t">
            <a:spAutoFit/>
          </a:bodyPr>
          <a:lstStyle/>
          <a:p>
            <a:pPr algn="ctr"/>
            <a:r>
              <a:rPr lang="ko-KR" altLang="en-US" sz="2000" b="1" spc="-1">
                <a:latin typeface="맑은 고딕"/>
                <a:ea typeface="맑은 고딕"/>
              </a:rPr>
              <a:t>왼쪽 명령 코드</a:t>
            </a:r>
            <a:endParaRPr lang="ko-KR" altLang="en-US" sz="2000" b="1" strike="noStrike" spc="-1">
              <a:latin typeface="맑은 고딕"/>
              <a:ea typeface="맑은 고딕"/>
            </a:endParaRPr>
          </a:p>
        </p:txBody>
      </p:sp>
      <p:pic>
        <p:nvPicPr>
          <p:cNvPr id="7" name="그림 6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B7667A-D892-A9DF-3FFC-0DDF5C461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40" y="3617210"/>
            <a:ext cx="1850369" cy="1926568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82ABCD-6522-E9A4-C6A4-AD17FFED52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06" t="34630" r="62247" b="35579"/>
          <a:stretch>
            <a:fillRect/>
          </a:stretch>
        </p:blipFill>
        <p:spPr>
          <a:xfrm>
            <a:off x="5655477" y="2327065"/>
            <a:ext cx="4797565" cy="392621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BE08D1-1358-3F9F-8DF3-46C6162AA824}"/>
              </a:ext>
            </a:extLst>
          </p:cNvPr>
          <p:cNvSpPr/>
          <p:nvPr/>
        </p:nvSpPr>
        <p:spPr>
          <a:xfrm>
            <a:off x="5808688" y="5624514"/>
            <a:ext cx="3292072" cy="5339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709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/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/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/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/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/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/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/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/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/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소스코드</a:t>
              </a:r>
              <a:r>
                <a:rPr lang="en-US" altLang="zh-CN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(YOLO)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/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6" name="그림 5" descr="정지 신호, 교통 표지판, 폰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94B821-FAB7-249E-880C-65DFAE5E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42" y="3613173"/>
            <a:ext cx="1751977" cy="1814547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9E5ED4-1160-DA54-6032-F67E2D8080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06" t="34630" r="62247" b="35579"/>
          <a:stretch>
            <a:fillRect/>
          </a:stretch>
        </p:blipFill>
        <p:spPr>
          <a:xfrm>
            <a:off x="5655477" y="2327065"/>
            <a:ext cx="4797565" cy="3926211"/>
          </a:xfrm>
          <a:prstGeom prst="rect">
            <a:avLst/>
          </a:prstGeom>
        </p:spPr>
      </p:pic>
      <p:sp>
        <p:nvSpPr>
          <p:cNvPr id="13" name="TextBox 46">
            <a:extLst>
              <a:ext uri="{FF2B5EF4-FFF2-40B4-BE49-F238E27FC236}">
                <a16:creationId xmlns:a16="http://schemas.microsoft.com/office/drawing/2014/main" id="{FB0E0CCB-52F3-45E8-D6B8-C9CA3D6A5A74}"/>
              </a:ext>
            </a:extLst>
          </p:cNvPr>
          <p:cNvSpPr/>
          <p:nvPr/>
        </p:nvSpPr>
        <p:spPr>
          <a:xfrm>
            <a:off x="-290673" y="2526934"/>
            <a:ext cx="444816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1440" tIns="45720" rIns="91440" bIns="45720" numCol="1" spcCol="0" anchor="t">
            <a:spAutoFit/>
          </a:bodyPr>
          <a:lstStyle/>
          <a:p>
            <a:pPr algn="ctr"/>
            <a:r>
              <a:rPr lang="ko-KR" altLang="en-US" sz="2000" b="1" spc="-1">
                <a:latin typeface="맑은 고딕"/>
                <a:ea typeface="맑은 고딕"/>
              </a:rPr>
              <a:t>정지 명령 코드</a:t>
            </a:r>
            <a:endParaRPr lang="ko-KR" altLang="en-US" sz="2000" b="1" strike="noStrike" spc="-1">
              <a:latin typeface="맑은 고딕"/>
              <a:ea typeface="맑은 고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CAE0306-730A-6D26-6FC1-A02D6A6622F7}"/>
              </a:ext>
            </a:extLst>
          </p:cNvPr>
          <p:cNvSpPr/>
          <p:nvPr/>
        </p:nvSpPr>
        <p:spPr>
          <a:xfrm>
            <a:off x="5808688" y="2923083"/>
            <a:ext cx="3397771" cy="17738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510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/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/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/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/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/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/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/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/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/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소스코드</a:t>
              </a:r>
              <a:r>
                <a:rPr lang="en-US" altLang="zh-CN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(YOLO)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/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2" name="그림 1" descr="로고, 상징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BFCC1C-15B9-39A7-6E0A-1A67152613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17" t="6890" r="11131" b="11220"/>
          <a:stretch>
            <a:fillRect/>
          </a:stretch>
        </p:blipFill>
        <p:spPr>
          <a:xfrm>
            <a:off x="922943" y="3602492"/>
            <a:ext cx="1939204" cy="1925565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665642-3A29-921F-3ED2-15DD77E92D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06" t="34630" r="62247" b="35579"/>
          <a:stretch>
            <a:fillRect/>
          </a:stretch>
        </p:blipFill>
        <p:spPr>
          <a:xfrm>
            <a:off x="5665373" y="2346857"/>
            <a:ext cx="4797565" cy="392621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0D3F8C-7E7E-6228-3C07-F154C9C2040D}"/>
              </a:ext>
            </a:extLst>
          </p:cNvPr>
          <p:cNvSpPr/>
          <p:nvPr/>
        </p:nvSpPr>
        <p:spPr>
          <a:xfrm>
            <a:off x="5808688" y="4691313"/>
            <a:ext cx="3388002" cy="99229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9781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D715A-903A-EC96-D4D5-5E77FAB8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사각형: 둥근 한쪽 모서리 38">
            <a:extLst>
              <a:ext uri="{FF2B5EF4-FFF2-40B4-BE49-F238E27FC236}">
                <a16:creationId xmlns:a16="http://schemas.microsoft.com/office/drawing/2014/main" id="{1C3FC42A-9845-B453-3682-976888A88EF7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12" name="그룹 2">
            <a:extLst>
              <a:ext uri="{FF2B5EF4-FFF2-40B4-BE49-F238E27FC236}">
                <a16:creationId xmlns:a16="http://schemas.microsoft.com/office/drawing/2014/main" id="{B4105007-8A52-1381-5ACB-D5DF1E949126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213" name="TextBox 26">
              <a:extLst>
                <a:ext uri="{FF2B5EF4-FFF2-40B4-BE49-F238E27FC236}">
                  <a16:creationId xmlns:a16="http://schemas.microsoft.com/office/drawing/2014/main" id="{9DC050B6-0243-1CB9-AB23-FF359E7898E9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14" name="TextBox 10">
              <a:extLst>
                <a:ext uri="{FF2B5EF4-FFF2-40B4-BE49-F238E27FC236}">
                  <a16:creationId xmlns:a16="http://schemas.microsoft.com/office/drawing/2014/main" id="{84CFC3AF-86E9-E326-5196-C79355011459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215" name="TextBox 12">
              <a:extLst>
                <a:ext uri="{FF2B5EF4-FFF2-40B4-BE49-F238E27FC236}">
                  <a16:creationId xmlns:a16="http://schemas.microsoft.com/office/drawing/2014/main" id="{873C64AC-C2B1-A981-BC2B-188F6AB4D973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216" name="TextBox 1">
            <a:extLst>
              <a:ext uri="{FF2B5EF4-FFF2-40B4-BE49-F238E27FC236}">
                <a16:creationId xmlns:a16="http://schemas.microsoft.com/office/drawing/2014/main" id="{0EAA3C1A-09D6-9902-F4B2-6857F878026A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17" name="TextBox 3">
            <a:extLst>
              <a:ext uri="{FF2B5EF4-FFF2-40B4-BE49-F238E27FC236}">
                <a16:creationId xmlns:a16="http://schemas.microsoft.com/office/drawing/2014/main" id="{0A9651A7-65AF-9675-33C3-DD66E842E9E2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18" name="그룹 13">
            <a:extLst>
              <a:ext uri="{FF2B5EF4-FFF2-40B4-BE49-F238E27FC236}">
                <a16:creationId xmlns:a16="http://schemas.microsoft.com/office/drawing/2014/main" id="{5E8AE27E-6B51-D0F8-BBA8-AACCF5CB4825}"/>
              </a:ext>
            </a:extLst>
          </p:cNvPr>
          <p:cNvGrpSpPr/>
          <p:nvPr/>
        </p:nvGrpSpPr>
        <p:grpSpPr>
          <a:xfrm>
            <a:off x="541800" y="1430280"/>
            <a:ext cx="10526040" cy="646331"/>
            <a:chOff x="541800" y="1430280"/>
            <a:chExt cx="10526040" cy="646331"/>
          </a:xfrm>
        </p:grpSpPr>
        <p:sp>
          <p:nvSpPr>
            <p:cNvPr id="219" name="TextBox 23">
              <a:extLst>
                <a:ext uri="{FF2B5EF4-FFF2-40B4-BE49-F238E27FC236}">
                  <a16:creationId xmlns:a16="http://schemas.microsoft.com/office/drawing/2014/main" id="{BE0EFD5E-5F3E-4111-8CBE-8192972DFA44}"/>
                </a:ext>
              </a:extLst>
            </p:cNvPr>
            <p:cNvSpPr/>
            <p:nvPr/>
          </p:nvSpPr>
          <p:spPr>
            <a:xfrm>
              <a:off x="743760" y="1430280"/>
              <a:ext cx="10324080" cy="64633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en-US" altLang="zh-CN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문제1 </a:t>
              </a:r>
              <a:r>
                <a:rPr lang="en-US" altLang="zh-CN" b="1" spc="-1" err="1">
                  <a:solidFill>
                    <a:srgbClr val="333F4F"/>
                  </a:solidFill>
                  <a:latin typeface="맑은 고딕"/>
                  <a:ea typeface="맑은 고딕"/>
                </a:rPr>
                <a:t>발생</a:t>
              </a:r>
              <a:endParaRPr lang="en-US" altLang="zh-CN" sz="1800" b="1" strike="noStrike" spc="-1" err="1">
                <a:solidFill>
                  <a:srgbClr val="333F4F"/>
                </a:solidFill>
                <a:latin typeface="맑은 고딕"/>
                <a:ea typeface="맑은 고딕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0" name="그래픽 43">
              <a:extLst>
                <a:ext uri="{FF2B5EF4-FFF2-40B4-BE49-F238E27FC236}">
                  <a16:creationId xmlns:a16="http://schemas.microsoft.com/office/drawing/2014/main" id="{4DFBF7F7-8052-1A1E-3178-CEC2863650E1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21" name="그림 34">
            <a:extLst>
              <a:ext uri="{FF2B5EF4-FFF2-40B4-BE49-F238E27FC236}">
                <a16:creationId xmlns:a16="http://schemas.microsoft.com/office/drawing/2014/main" id="{C04A6902-0C46-A798-5066-8E936EEA3348}"/>
              </a:ext>
            </a:extLst>
          </p:cNvPr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4" name="그림 3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10DBCC-6A96-247B-5CC8-3692334A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13" y="2635729"/>
            <a:ext cx="1936632" cy="1940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로고, 상징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BFA109-1A7A-92F5-5752-12A7558A4A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17" t="6890" r="11131" b="11220"/>
          <a:stretch>
            <a:fillRect/>
          </a:stretch>
        </p:blipFill>
        <p:spPr>
          <a:xfrm>
            <a:off x="2897803" y="2633025"/>
            <a:ext cx="1944815" cy="1946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교통 표지판, 표지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579229-D3F2-FC7D-B03D-95CC503648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929" t="8204" r="12614" b="-4037"/>
          <a:stretch>
            <a:fillRect/>
          </a:stretch>
        </p:blipFill>
        <p:spPr>
          <a:xfrm>
            <a:off x="4974748" y="2632916"/>
            <a:ext cx="1947622" cy="1945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4AD6FF-DDBC-99F9-0C20-363A4AA28B81}"/>
              </a:ext>
            </a:extLst>
          </p:cNvPr>
          <p:cNvSpPr txBox="1"/>
          <p:nvPr/>
        </p:nvSpPr>
        <p:spPr>
          <a:xfrm>
            <a:off x="1026095" y="5453466"/>
            <a:ext cx="60980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 spc="-1">
                <a:ea typeface="+mn-lt"/>
                <a:cs typeface="+mn-lt"/>
              </a:rPr>
              <a:t>파란색만 보면 파킹으로 인식</a:t>
            </a:r>
            <a:endParaRPr lang="en-US" sz="1600" spc="-1">
              <a:ea typeface="+mn-lt"/>
              <a:cs typeface="+mn-lt"/>
            </a:endParaRPr>
          </a:p>
        </p:txBody>
      </p:sp>
      <p:pic>
        <p:nvPicPr>
          <p:cNvPr id="17" name="그림 16" descr="정지 신호, 교통 표지판, 폰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82EE76-482E-9636-FFA7-FDDCE5AE7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512" y="2623020"/>
            <a:ext cx="2039508" cy="1946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E7E4B3-73B8-863A-8193-AB95C4BD12BF}"/>
              </a:ext>
            </a:extLst>
          </p:cNvPr>
          <p:cNvSpPr txBox="1"/>
          <p:nvPr/>
        </p:nvSpPr>
        <p:spPr>
          <a:xfrm>
            <a:off x="7884094" y="5453466"/>
            <a:ext cx="374278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 spc="-1">
                <a:ea typeface="+mn-lt"/>
                <a:cs typeface="+mn-lt"/>
              </a:rPr>
              <a:t>빨간색만 보면 정지로 인식</a:t>
            </a:r>
            <a:endParaRPr lang="en-US" sz="1600" spc="-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846362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35529-D153-8C1E-D75C-6601CF85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사각형: 둥근 한쪽 모서리 38">
            <a:extLst>
              <a:ext uri="{FF2B5EF4-FFF2-40B4-BE49-F238E27FC236}">
                <a16:creationId xmlns:a16="http://schemas.microsoft.com/office/drawing/2014/main" id="{6B1B5411-0E37-0E14-D4A2-8EEA0D0BDDA3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12" name="그룹 2">
            <a:extLst>
              <a:ext uri="{FF2B5EF4-FFF2-40B4-BE49-F238E27FC236}">
                <a16:creationId xmlns:a16="http://schemas.microsoft.com/office/drawing/2014/main" id="{F5EC79DB-9A78-AEC6-6896-51B47BF3A7A7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213" name="TextBox 26">
              <a:extLst>
                <a:ext uri="{FF2B5EF4-FFF2-40B4-BE49-F238E27FC236}">
                  <a16:creationId xmlns:a16="http://schemas.microsoft.com/office/drawing/2014/main" id="{2007F952-C595-9C4E-99A4-C946F537D534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14" name="TextBox 10">
              <a:extLst>
                <a:ext uri="{FF2B5EF4-FFF2-40B4-BE49-F238E27FC236}">
                  <a16:creationId xmlns:a16="http://schemas.microsoft.com/office/drawing/2014/main" id="{27A806AC-87DC-9720-A73F-166B1ACAC0CC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215" name="TextBox 12">
              <a:extLst>
                <a:ext uri="{FF2B5EF4-FFF2-40B4-BE49-F238E27FC236}">
                  <a16:creationId xmlns:a16="http://schemas.microsoft.com/office/drawing/2014/main" id="{37C55E0E-1C41-4AA4-B39C-9E9E20726CE9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216" name="TextBox 1">
            <a:extLst>
              <a:ext uri="{FF2B5EF4-FFF2-40B4-BE49-F238E27FC236}">
                <a16:creationId xmlns:a16="http://schemas.microsoft.com/office/drawing/2014/main" id="{DB3A3F03-9897-BA68-119E-83C2B738269D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217" name="TextBox 3">
            <a:extLst>
              <a:ext uri="{FF2B5EF4-FFF2-40B4-BE49-F238E27FC236}">
                <a16:creationId xmlns:a16="http://schemas.microsoft.com/office/drawing/2014/main" id="{4944E13F-AA29-BFFC-051D-5D91E20FD95D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218" name="그룹 13">
            <a:extLst>
              <a:ext uri="{FF2B5EF4-FFF2-40B4-BE49-F238E27FC236}">
                <a16:creationId xmlns:a16="http://schemas.microsoft.com/office/drawing/2014/main" id="{6A1DF86B-D4D0-B217-DF5A-1726F24FE31B}"/>
              </a:ext>
            </a:extLst>
          </p:cNvPr>
          <p:cNvGrpSpPr/>
          <p:nvPr/>
        </p:nvGrpSpPr>
        <p:grpSpPr>
          <a:xfrm>
            <a:off x="541800" y="1430280"/>
            <a:ext cx="10526040" cy="646331"/>
            <a:chOff x="541800" y="1430280"/>
            <a:chExt cx="10526040" cy="646331"/>
          </a:xfrm>
        </p:grpSpPr>
        <p:sp>
          <p:nvSpPr>
            <p:cNvPr id="219" name="TextBox 23">
              <a:extLst>
                <a:ext uri="{FF2B5EF4-FFF2-40B4-BE49-F238E27FC236}">
                  <a16:creationId xmlns:a16="http://schemas.microsoft.com/office/drawing/2014/main" id="{00D2FAF3-E381-D597-E189-3D6CC7083896}"/>
                </a:ext>
              </a:extLst>
            </p:cNvPr>
            <p:cNvSpPr/>
            <p:nvPr/>
          </p:nvSpPr>
          <p:spPr>
            <a:xfrm>
              <a:off x="743760" y="1430280"/>
              <a:ext cx="10324080" cy="64633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en-US" b="1" spc="-100">
                  <a:solidFill>
                    <a:srgbClr val="3B3838"/>
                  </a:solidFill>
                  <a:latin typeface="맑은 고딕"/>
                  <a:ea typeface="맑은 고딕"/>
                </a:rPr>
                <a:t>해결책1</a:t>
              </a:r>
              <a:endParaRPr lang="en-US" altLang="zh-CN" sz="1800" b="1" strike="noStrike" spc="-1">
                <a:solidFill>
                  <a:srgbClr val="333F4F"/>
                </a:solidFill>
                <a:latin typeface="맑은 고딕"/>
                <a:ea typeface="맑은 고딕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0" name="그래픽 43">
              <a:extLst>
                <a:ext uri="{FF2B5EF4-FFF2-40B4-BE49-F238E27FC236}">
                  <a16:creationId xmlns:a16="http://schemas.microsoft.com/office/drawing/2014/main" id="{AF40880A-D7E9-FA84-727E-33EE061E6B1F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21" name="그림 34">
            <a:extLst>
              <a:ext uri="{FF2B5EF4-FFF2-40B4-BE49-F238E27FC236}">
                <a16:creationId xmlns:a16="http://schemas.microsoft.com/office/drawing/2014/main" id="{0BB7F865-3A2B-1E09-F572-5A2C290308A8}"/>
              </a:ext>
            </a:extLst>
          </p:cNvPr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0D13F9-E5F4-02BB-50F7-3467B394F830}"/>
              </a:ext>
            </a:extLst>
          </p:cNvPr>
          <p:cNvSpPr txBox="1"/>
          <p:nvPr/>
        </p:nvSpPr>
        <p:spPr>
          <a:xfrm>
            <a:off x="544884" y="2147801"/>
            <a:ext cx="442244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2400" b="1" spc="-1" err="1">
                <a:latin typeface="Arial"/>
              </a:rPr>
              <a:t>기호와</a:t>
            </a:r>
            <a:r>
              <a:rPr lang="en-US" altLang="ko-KR" sz="2400" b="1" spc="-1">
                <a:latin typeface="Arial"/>
              </a:rPr>
              <a:t> </a:t>
            </a:r>
            <a:r>
              <a:rPr lang="en-US" altLang="ko-KR" sz="2400" b="1" spc="-1" err="1">
                <a:latin typeface="Arial"/>
              </a:rPr>
              <a:t>문자에</a:t>
            </a:r>
            <a:r>
              <a:rPr lang="en-US" altLang="ko-KR" sz="2400" b="1" spc="-1">
                <a:latin typeface="Arial"/>
              </a:rPr>
              <a:t> </a:t>
            </a:r>
            <a:r>
              <a:rPr lang="en-US" altLang="ko-KR" sz="2400" b="1" spc="-1" err="1">
                <a:latin typeface="Arial"/>
              </a:rPr>
              <a:t>집중한</a:t>
            </a:r>
            <a:r>
              <a:rPr lang="en-US" altLang="ko-KR" sz="2400" b="1" spc="-1">
                <a:latin typeface="Arial"/>
              </a:rPr>
              <a:t> </a:t>
            </a:r>
            <a:r>
              <a:rPr lang="en-US" altLang="ko-KR" sz="2400" b="1" spc="-1" err="1">
                <a:latin typeface="Arial"/>
              </a:rPr>
              <a:t>데이터셋</a:t>
            </a:r>
            <a:endParaRPr lang="en-US" altLang="ko-KR" sz="2400" b="1" strike="noStrike" spc="-1">
              <a:latin typeface="Arial"/>
            </a:endParaRPr>
          </a:p>
        </p:txBody>
      </p:sp>
      <p:pic>
        <p:nvPicPr>
          <p:cNvPr id="2" name="그림 1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A81F74-1561-A68E-4AF6-730998C5C0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523" t="15873" r="10554" b="54834"/>
          <a:stretch>
            <a:fillRect/>
          </a:stretch>
        </p:blipFill>
        <p:spPr>
          <a:xfrm>
            <a:off x="8983941" y="2078181"/>
            <a:ext cx="2690208" cy="2008915"/>
          </a:xfrm>
          <a:prstGeom prst="rect">
            <a:avLst/>
          </a:prstGeom>
        </p:spPr>
      </p:pic>
      <p:pic>
        <p:nvPicPr>
          <p:cNvPr id="4" name="그림 3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044101-87CC-586A-8070-02F3859F8D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537" t="15990" r="11003" b="55375"/>
          <a:stretch>
            <a:fillRect/>
          </a:stretch>
        </p:blipFill>
        <p:spPr>
          <a:xfrm>
            <a:off x="5879039" y="4485409"/>
            <a:ext cx="2638131" cy="1815375"/>
          </a:xfrm>
          <a:prstGeom prst="rect">
            <a:avLst/>
          </a:prstGeom>
        </p:spPr>
      </p:pic>
      <p:pic>
        <p:nvPicPr>
          <p:cNvPr id="5" name="그림 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4276E8-E73F-0FEF-9C57-48A31F29B6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021" t="16306" r="11180" b="55555"/>
          <a:stretch>
            <a:fillRect/>
          </a:stretch>
        </p:blipFill>
        <p:spPr>
          <a:xfrm>
            <a:off x="5960682" y="2142506"/>
            <a:ext cx="2563888" cy="1959435"/>
          </a:xfrm>
          <a:prstGeom prst="rect">
            <a:avLst/>
          </a:prstGeom>
        </p:spPr>
      </p:pic>
      <p:pic>
        <p:nvPicPr>
          <p:cNvPr id="6" name="그림 5" descr="텍스트, 스크린샷, 도표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3D04C8-CCFD-EB1E-247E-8C21CB4887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669" t="17212" r="10900" b="55555"/>
          <a:stretch>
            <a:fillRect/>
          </a:stretch>
        </p:blipFill>
        <p:spPr>
          <a:xfrm>
            <a:off x="9040844" y="4480461"/>
            <a:ext cx="2634893" cy="18676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061DB-FD67-1717-232C-6DFC0B588F39}"/>
              </a:ext>
            </a:extLst>
          </p:cNvPr>
          <p:cNvSpPr txBox="1"/>
          <p:nvPr/>
        </p:nvSpPr>
        <p:spPr>
          <a:xfrm>
            <a:off x="5805913" y="6443076"/>
            <a:ext cx="60980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 spc="-1">
                <a:ea typeface="+mn-lt"/>
                <a:cs typeface="+mn-lt"/>
              </a:rPr>
              <a:t>근거리에서만 인식</a:t>
            </a:r>
            <a:endParaRPr lang="en-US" sz="1600" spc="-1">
              <a:ea typeface="+mn-lt"/>
              <a:cs typeface="+mn-lt"/>
            </a:endParaRPr>
          </a:p>
        </p:txBody>
      </p:sp>
      <p:pic>
        <p:nvPicPr>
          <p:cNvPr id="13" name="그림 12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5135F2-B324-71DA-4EF5-21194F4B3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740" y="2612571"/>
            <a:ext cx="3958441" cy="39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580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D319A-B70E-EA58-2ED7-A80FEC8B8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F3D8B59F-BFB3-A2C3-520E-7574C1D5C304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79248EB5-62F6-56D2-B792-95E1A62EB4EE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4303B16B-EC71-54B8-14C5-25A6BE668306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C46B7D21-3DC8-6520-51D3-DED2E403DF6E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9231054D-6D3B-69FE-2964-3F07A6DCD983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810D594F-A5A0-2922-0A87-FB277C8F7684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9459E317-D97D-8769-9518-530078409A0D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668186E8-2CA0-F206-F561-9B5A3713A49D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941C4D1B-465F-817E-8E23-D096D9ECAA4F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b="1" spc="-1">
                  <a:solidFill>
                    <a:srgbClr val="333F4F"/>
                  </a:solidFill>
                  <a:ea typeface="+mn-lt"/>
                  <a:cs typeface="+mn-lt"/>
                </a:rPr>
                <a:t>신호등</a:t>
              </a:r>
              <a:r>
                <a:rPr lang="en-US" b="1" spc="-1">
                  <a:solidFill>
                    <a:srgbClr val="333F4F"/>
                  </a:solidFill>
                  <a:ea typeface="+mn-lt"/>
                  <a:cs typeface="+mn-lt"/>
                </a:rPr>
                <a:t>(Traffic Light)</a:t>
              </a:r>
              <a:endParaRPr lang="en-US" spc="-1">
                <a:solidFill>
                  <a:srgbClr val="333F4F"/>
                </a:solidFill>
                <a:ea typeface="+mn-lt"/>
                <a:cs typeface="+mn-lt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ECBE55C6-1ED8-F14A-BAE4-BE9E5B5BED39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6CFFA8A1-D1B4-673D-FAAE-835F1DE6251A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4412FA-F4FA-4EFF-5BA3-E4EFB0D1F570}"/>
              </a:ext>
            </a:extLst>
          </p:cNvPr>
          <p:cNvSpPr txBox="1"/>
          <p:nvPr/>
        </p:nvSpPr>
        <p:spPr>
          <a:xfrm>
            <a:off x="-291237" y="2992213"/>
            <a:ext cx="609805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ko-KR" altLang="en-US" b="1" spc="-1">
                <a:latin typeface="맑은 고딕"/>
                <a:ea typeface="맑은 고딕"/>
              </a:rPr>
              <a:t>신호등</a:t>
            </a:r>
            <a:r>
              <a:rPr lang="en-US" altLang="ko-KR" b="1" spc="-1">
                <a:latin typeface="맑은 고딕"/>
                <a:ea typeface="맑은 고딕"/>
              </a:rPr>
              <a:t>(Traffic Light)</a:t>
            </a:r>
            <a:endParaRPr lang="en-US" altLang="ko-KR" sz="1800" b="1" strike="noStrike" spc="-1">
              <a:latin typeface="맑은 고딕"/>
              <a:ea typeface="맑은 고딕"/>
            </a:endParaRPr>
          </a:p>
        </p:txBody>
      </p:sp>
      <p:pic>
        <p:nvPicPr>
          <p:cNvPr id="2" name="그림 1" descr="다채로움, 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876413-90DD-5589-03FB-08EEE772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126" y="3871396"/>
            <a:ext cx="742950" cy="2314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AEF76-8864-D0C1-FBD6-7EE805CB39C5}"/>
              </a:ext>
            </a:extLst>
          </p:cNvPr>
          <p:cNvSpPr txBox="1"/>
          <p:nvPr/>
        </p:nvSpPr>
        <p:spPr>
          <a:xfrm>
            <a:off x="-424144" y="3355492"/>
            <a:ext cx="60980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altLang="ko-KR" sz="1600" spc="-1">
                <a:ea typeface="+mn-lt"/>
                <a:cs typeface="+mn-lt"/>
              </a:rPr>
              <a:t>/detect/</a:t>
            </a:r>
            <a:r>
              <a:rPr lang="en-US" altLang="ko-KR" sz="1600" spc="-1" err="1">
                <a:ea typeface="+mn-lt"/>
                <a:cs typeface="+mn-lt"/>
              </a:rPr>
              <a:t>image_traffic_</a:t>
            </a:r>
            <a:r>
              <a:rPr lang="en-US" sz="1600" spc="-1" err="1">
                <a:ea typeface="+mn-lt"/>
                <a:cs typeface="+mn-lt"/>
              </a:rPr>
              <a:t>light</a:t>
            </a:r>
            <a:r>
              <a:rPr lang="en-US" sz="1600" spc="-1">
                <a:ea typeface="+mn-lt"/>
                <a:cs typeface="+mn-lt"/>
              </a:rPr>
              <a:t>/compressed</a:t>
            </a:r>
            <a:endParaRPr lang="ko-KR" altLang="en-US" sz="1600" b="1"/>
          </a:p>
        </p:txBody>
      </p:sp>
      <p:pic>
        <p:nvPicPr>
          <p:cNvPr id="12" name="그림 1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C2D535-8F53-4F66-9B6F-5D7FA44467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59" t="40120" r="46783" b="25442"/>
          <a:stretch>
            <a:fillRect/>
          </a:stretch>
        </p:blipFill>
        <p:spPr>
          <a:xfrm>
            <a:off x="4841562" y="2992213"/>
            <a:ext cx="7065054" cy="3003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070E96-2719-C3AA-539F-6761C2A0BA48}"/>
              </a:ext>
            </a:extLst>
          </p:cNvPr>
          <p:cNvSpPr txBox="1"/>
          <p:nvPr/>
        </p:nvSpPr>
        <p:spPr>
          <a:xfrm>
            <a:off x="5157259" y="6304531"/>
            <a:ext cx="60980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 spc="-1" err="1">
                <a:ea typeface="+mn-lt"/>
                <a:cs typeface="+mn-lt"/>
              </a:rPr>
              <a:t>신호등</a:t>
            </a:r>
            <a:r>
              <a:rPr lang="en-US" sz="1600" b="1" spc="-1">
                <a:ea typeface="+mn-lt"/>
                <a:cs typeface="+mn-lt"/>
              </a:rPr>
              <a:t> </a:t>
            </a:r>
            <a:r>
              <a:rPr lang="en-US" sz="1600" b="1" spc="-1" err="1">
                <a:ea typeface="+mn-lt"/>
                <a:cs typeface="+mn-lt"/>
              </a:rPr>
              <a:t>상태를</a:t>
            </a:r>
            <a:r>
              <a:rPr lang="en-US" sz="1600" b="1" spc="-1">
                <a:ea typeface="+mn-lt"/>
                <a:cs typeface="+mn-lt"/>
              </a:rPr>
              <a:t> ROS </a:t>
            </a:r>
            <a:r>
              <a:rPr lang="en-US" sz="1600" b="1" spc="-1" err="1">
                <a:ea typeface="+mn-lt"/>
                <a:cs typeface="+mn-lt"/>
              </a:rPr>
              <a:t>메시지로</a:t>
            </a:r>
            <a:r>
              <a:rPr lang="en-US" sz="1600" b="1" spc="-1">
                <a:ea typeface="+mn-lt"/>
                <a:cs typeface="+mn-lt"/>
              </a:rPr>
              <a:t> </a:t>
            </a:r>
            <a:r>
              <a:rPr lang="en-US" sz="1600" b="1" spc="-1" err="1">
                <a:ea typeface="+mn-lt"/>
                <a:cs typeface="+mn-lt"/>
              </a:rPr>
              <a:t>발행</a:t>
            </a:r>
            <a:endParaRPr lang="ko-KR" altLang="en-US" err="1"/>
          </a:p>
        </p:txBody>
      </p:sp>
    </p:spTree>
    <p:extLst>
      <p:ext uri="{BB962C8B-B14F-4D97-AF65-F5344CB8AC3E}">
        <p14:creationId xmlns:p14="http://schemas.microsoft.com/office/powerpoint/2010/main" val="261178465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75FA-7BCE-3550-40DE-014E63A80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98AC15B3-F55F-A1BB-DF16-2BDED511D494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720728BF-2A87-94D3-60FE-2152722CB79C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60143970-FF3B-27EB-67C4-E93D7439BB56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DAF87563-7E9C-1513-73D9-F66312A6AB51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5964431B-1A3D-F959-4952-B7D2B08B026D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E8B16215-4C20-0388-A45C-9846ED9142AB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5EA6150E-2CE8-9148-5D59-ADA7D165FEC1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F01A4A78-A1D2-3C59-E739-93544DF3E3DE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6E7CEB05-B7E0-BCA1-92CB-150364F23175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b="1" spc="-1">
                  <a:solidFill>
                    <a:srgbClr val="333F4F"/>
                  </a:solidFill>
                  <a:latin typeface="Arial"/>
                  <a:ea typeface="맑은 고딕"/>
                  <a:cs typeface="Arial"/>
                </a:rPr>
                <a:t>신호등</a:t>
              </a:r>
              <a:r>
                <a:rPr lang="en-US" b="1" spc="-1">
                  <a:solidFill>
                    <a:srgbClr val="333F4F"/>
                  </a:solidFill>
                  <a:latin typeface="Arial"/>
                  <a:ea typeface="맑은 고딕"/>
                  <a:cs typeface="Arial"/>
                </a:rPr>
                <a:t>(Traffic Light)</a:t>
              </a:r>
              <a:endParaRPr lang="ko-KR" altLang="en-US"/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AFD2B0D3-62E1-AA44-31E5-E5AEE7CEA234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923A10A3-B0F7-C4F3-8B92-67F887C655FA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BD3D85-7967-B8EB-CC36-45F137FECBC2}"/>
              </a:ext>
            </a:extLst>
          </p:cNvPr>
          <p:cNvSpPr txBox="1"/>
          <p:nvPr/>
        </p:nvSpPr>
        <p:spPr>
          <a:xfrm>
            <a:off x="2758346" y="5413881"/>
            <a:ext cx="609805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spc="-1">
                <a:ea typeface="+mn-lt"/>
                <a:cs typeface="+mn-lt"/>
              </a:rPr>
              <a:t>ROS </a:t>
            </a:r>
            <a:r>
              <a:rPr lang="en-US" sz="1600" spc="-1" err="1">
                <a:ea typeface="+mn-lt"/>
                <a:cs typeface="+mn-lt"/>
              </a:rPr>
              <a:t>파라미터</a:t>
            </a:r>
            <a:r>
              <a:rPr lang="en-US" sz="1600" spc="-1">
                <a:ea typeface="+mn-lt"/>
                <a:cs typeface="+mn-lt"/>
              </a:rPr>
              <a:t>(</a:t>
            </a:r>
            <a:r>
              <a:rPr lang="en-US" sz="1600" spc="-1" err="1">
                <a:ea typeface="+mn-lt"/>
                <a:cs typeface="+mn-lt"/>
              </a:rPr>
              <a:t>빨간색</a:t>
            </a:r>
            <a:r>
              <a:rPr lang="en-US" sz="1600" spc="-1">
                <a:ea typeface="+mn-lt"/>
                <a:cs typeface="+mn-lt"/>
              </a:rPr>
              <a:t>, </a:t>
            </a:r>
            <a:r>
              <a:rPr lang="en-US" sz="1600" spc="-1" err="1">
                <a:ea typeface="+mn-lt"/>
                <a:cs typeface="+mn-lt"/>
              </a:rPr>
              <a:t>노란색</a:t>
            </a:r>
            <a:r>
              <a:rPr lang="en-US" sz="1600" spc="-1">
                <a:ea typeface="+mn-lt"/>
                <a:cs typeface="+mn-lt"/>
              </a:rPr>
              <a:t>, </a:t>
            </a:r>
            <a:r>
              <a:rPr lang="en-US" sz="1600" spc="-1" err="1">
                <a:ea typeface="+mn-lt"/>
                <a:cs typeface="+mn-lt"/>
              </a:rPr>
              <a:t>초록색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en-US" sz="1600" spc="-1" err="1">
                <a:ea typeface="+mn-lt"/>
                <a:cs typeface="+mn-lt"/>
              </a:rPr>
              <a:t>신호등의</a:t>
            </a:r>
            <a:r>
              <a:rPr lang="en-US" sz="1600" spc="-1">
                <a:ea typeface="+mn-lt"/>
                <a:cs typeface="+mn-lt"/>
              </a:rPr>
              <a:t> HSL </a:t>
            </a:r>
            <a:r>
              <a:rPr lang="en-US" sz="1600" spc="-1" err="1">
                <a:ea typeface="+mn-lt"/>
                <a:cs typeface="+mn-lt"/>
              </a:rPr>
              <a:t>범위</a:t>
            </a:r>
            <a:r>
              <a:rPr lang="en-US" sz="1600" spc="-1">
                <a:ea typeface="+mn-lt"/>
                <a:cs typeface="+mn-lt"/>
              </a:rPr>
              <a:t>)를 </a:t>
            </a:r>
            <a:r>
              <a:rPr lang="en-US" sz="1600" spc="-1" err="1">
                <a:ea typeface="+mn-lt"/>
                <a:cs typeface="+mn-lt"/>
              </a:rPr>
              <a:t>초기화하고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en-US" sz="1600" spc="-1" err="1">
                <a:ea typeface="+mn-lt"/>
                <a:cs typeface="+mn-lt"/>
              </a:rPr>
              <a:t>업데이트하는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en-US" sz="1600" spc="-1" err="1">
                <a:ea typeface="+mn-lt"/>
                <a:cs typeface="+mn-lt"/>
              </a:rPr>
              <a:t>로직을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en-US" sz="1600" spc="-1" err="1">
                <a:latin typeface="Consolas"/>
                <a:cs typeface="Arial"/>
              </a:rPr>
              <a:t>get_parameters_from_ros</a:t>
            </a:r>
            <a:r>
              <a:rPr lang="en-US" sz="1600" spc="-1" err="1">
                <a:ea typeface="+mn-lt"/>
                <a:cs typeface="+mn-lt"/>
              </a:rPr>
              <a:t>라는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en-US" sz="1600" spc="-1" err="1">
                <a:ea typeface="+mn-lt"/>
                <a:cs typeface="+mn-lt"/>
              </a:rPr>
              <a:t>별도의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en-US" sz="1600" spc="-1" err="1">
                <a:ea typeface="+mn-lt"/>
                <a:cs typeface="+mn-lt"/>
              </a:rPr>
              <a:t>메서드로</a:t>
            </a:r>
            <a:r>
              <a:rPr lang="en-US" sz="1600" spc="-1">
                <a:ea typeface="+mn-lt"/>
                <a:cs typeface="+mn-lt"/>
              </a:rPr>
              <a:t> </a:t>
            </a:r>
            <a:r>
              <a:rPr lang="ko-KR" altLang="en-US" sz="1600" spc="-1">
                <a:ea typeface="+mn-lt"/>
                <a:cs typeface="+mn-lt"/>
              </a:rPr>
              <a:t>분리</a:t>
            </a:r>
            <a:endParaRPr lang="en-US" altLang="ko-KR" sz="1600" b="1" spc="-1">
              <a:cs typeface="Arial"/>
            </a:endParaRPr>
          </a:p>
        </p:txBody>
      </p:sp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89BF69-D372-B9EF-A810-3FB43C25E3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59" t="27953" r="41085" b="34488"/>
          <a:stretch>
            <a:fillRect/>
          </a:stretch>
        </p:blipFill>
        <p:spPr>
          <a:xfrm>
            <a:off x="3203247" y="2513199"/>
            <a:ext cx="5187793" cy="25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267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B0688-07A4-E92F-6591-9E1AF1C33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DC574BAF-FA41-8BB1-F05E-6A87E50D2E7E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8E20BC5C-B678-1E18-C412-355B061FDDF0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AA2BFCBA-2C4E-BA8A-6356-14BA334260A0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9A713C7A-4258-BD9F-AA38-89E66590A7BB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4CC9A09F-E146-C075-6C57-340B9F47EC78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7EDF3C76-1213-255E-6FE2-5046D8B16FA2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0297A14C-479F-22E6-590D-C7CD78618D8C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7ECAA00F-842E-7778-9979-D635907017E5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B567A206-AF4E-13B7-49C4-3A025E378D12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b="1" spc="-1">
                  <a:solidFill>
                    <a:srgbClr val="333F4F"/>
                  </a:solidFill>
                  <a:latin typeface="Arial"/>
                  <a:ea typeface="맑은 고딕"/>
                  <a:cs typeface="Arial"/>
                </a:rPr>
                <a:t>신호등</a:t>
              </a:r>
              <a:r>
                <a:rPr lang="en-US" b="1" spc="-1">
                  <a:solidFill>
                    <a:srgbClr val="333F4F"/>
                  </a:solidFill>
                  <a:latin typeface="Arial"/>
                  <a:ea typeface="맑은 고딕"/>
                  <a:cs typeface="Arial"/>
                </a:rPr>
                <a:t>(Traffic Light)</a:t>
              </a:r>
              <a:endParaRPr lang="ko-KR" altLang="en-US"/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66C50202-1A32-93EB-BCF9-3D375BBD0D11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03A6AA18-9597-4B0A-C6A8-44EBB03B6E0D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CF3D61-1F18-A242-BA8F-A53BCBAC1C2A}"/>
              </a:ext>
            </a:extLst>
          </p:cNvPr>
          <p:cNvSpPr txBox="1"/>
          <p:nvPr/>
        </p:nvSpPr>
        <p:spPr>
          <a:xfrm>
            <a:off x="3049493" y="4770324"/>
            <a:ext cx="609805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 spc="-1">
                <a:ea typeface="+mn-lt"/>
                <a:cs typeface="+mn-lt"/>
              </a:rPr>
              <a:t>파라미터가 변경될</a:t>
            </a:r>
            <a:r>
              <a:rPr lang="ko-KR" sz="1600" spc="-1">
                <a:ea typeface="+mn-lt"/>
                <a:cs typeface="+mn-lt"/>
              </a:rPr>
              <a:t> 때마다</a:t>
            </a:r>
            <a:r>
              <a:rPr lang="ko-KR" altLang="en-US" sz="1600" spc="-1">
                <a:ea typeface="+mn-lt"/>
                <a:cs typeface="+mn-lt"/>
              </a:rPr>
              <a:t> </a:t>
            </a:r>
            <a:r>
              <a:rPr lang="ko-KR" sz="1600" spc="-1">
                <a:ea typeface="+mn-lt"/>
                <a:cs typeface="+mn-lt"/>
              </a:rPr>
              <a:t>더 체계적으로 </a:t>
            </a:r>
            <a:r>
              <a:rPr lang="ko-KR" altLang="en-US" sz="1600" spc="-1">
                <a:ea typeface="+mn-lt"/>
                <a:cs typeface="+mn-lt"/>
              </a:rPr>
              <a:t>업데이트될</a:t>
            </a:r>
            <a:r>
              <a:rPr lang="ko-KR" sz="1600" spc="-1">
                <a:ea typeface="+mn-lt"/>
                <a:cs typeface="+mn-lt"/>
              </a:rPr>
              <a:t> 수 </a:t>
            </a:r>
            <a:r>
              <a:rPr lang="ko-KR" altLang="en-US" sz="1600" spc="-1">
                <a:ea typeface="+mn-lt"/>
                <a:cs typeface="+mn-lt"/>
              </a:rPr>
              <a:t>있도록 </a:t>
            </a:r>
            <a:r>
              <a:rPr lang="en-US" altLang="ko-KR" sz="1600" spc="-1" err="1">
                <a:latin typeface="Consolas"/>
                <a:cs typeface="Arial"/>
              </a:rPr>
              <a:t>add_on_set_parameters_callback</a:t>
            </a:r>
            <a:r>
              <a:rPr lang="ko-KR" altLang="en-US" sz="1600" spc="-1">
                <a:ea typeface="+mn-lt"/>
                <a:cs typeface="+mn-lt"/>
              </a:rPr>
              <a:t>을 활용</a:t>
            </a:r>
            <a:endParaRPr lang="ko-KR" altLang="en-US"/>
          </a:p>
        </p:txBody>
      </p:sp>
      <p:pic>
        <p:nvPicPr>
          <p:cNvPr id="4" name="그림 3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16FEB9-AA00-B8F7-6884-2B115B67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85" t="48808" r="52428" b="46741"/>
          <a:stretch>
            <a:fillRect/>
          </a:stretch>
        </p:blipFill>
        <p:spPr>
          <a:xfrm>
            <a:off x="3090915" y="3561840"/>
            <a:ext cx="6182813" cy="5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18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B0906-6CEA-3881-3A71-21785756B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B8DD425E-0811-5132-0FFC-7B2B4D5351B4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7E340FB9-D901-7E20-9EC1-1D5D6C44595C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7810A2A0-95BD-9E09-B880-E05D6A4F279F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12B7E617-4716-5F66-38C6-8C48FF3A4CC1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BE34532B-ADAF-F02A-27C3-7CEFB53F1093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3A4F047D-D469-E99F-9B19-35F7F2F5E330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9C95C852-1CE2-DECF-757B-4801FABCB410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376F86A4-CBED-67FF-8FE8-15871425F28C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0D06A407-07BB-FDA1-8C32-C88E6D5F271A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en-US" spc="-1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/detect/</a:t>
              </a:r>
              <a:r>
                <a:rPr lang="en-US" spc="-1" err="1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image_lane</a:t>
              </a:r>
              <a:r>
                <a:rPr lang="en-US" spc="-1">
                  <a:solidFill>
                    <a:srgbClr val="000000"/>
                  </a:solidFill>
                  <a:latin typeface="Arial"/>
                  <a:ea typeface="맑은 고딕"/>
                  <a:cs typeface="Arial"/>
                </a:rPr>
                <a:t>/compressed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963BB7C2-D9E1-05C1-5649-4F30C22AE05C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33282C20-62C1-2B6B-DDB7-D375E53B01C7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B4BD28-71FB-E4A3-4825-40D960C599A0}"/>
              </a:ext>
            </a:extLst>
          </p:cNvPr>
          <p:cNvSpPr txBox="1"/>
          <p:nvPr/>
        </p:nvSpPr>
        <p:spPr>
          <a:xfrm>
            <a:off x="3855308" y="27415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4" name="그림 3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ED5101-8221-DFB8-50E5-11AF97DEE1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93" t="2721" r="-255" b="-2381"/>
          <a:stretch>
            <a:fillRect/>
          </a:stretch>
        </p:blipFill>
        <p:spPr>
          <a:xfrm>
            <a:off x="8226137" y="2920278"/>
            <a:ext cx="3419081" cy="2541431"/>
          </a:xfrm>
          <a:prstGeom prst="rect">
            <a:avLst/>
          </a:prstGeom>
        </p:spPr>
      </p:pic>
      <p:pic>
        <p:nvPicPr>
          <p:cNvPr id="7" name="그림 6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EE591A-2C1C-56B7-2FC1-92458CC5D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61" y="2920278"/>
            <a:ext cx="3405620" cy="2532784"/>
          </a:xfrm>
          <a:prstGeom prst="rect">
            <a:avLst/>
          </a:prstGeom>
        </p:spPr>
      </p:pic>
      <p:pic>
        <p:nvPicPr>
          <p:cNvPr id="8" name="그림 7" descr="스크린샷, 자동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45D603-ED14-AAD8-A3E0-A04DCE3540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030" r="236" b="-2020"/>
          <a:stretch>
            <a:fillRect/>
          </a:stretch>
        </p:blipFill>
        <p:spPr>
          <a:xfrm>
            <a:off x="4251614" y="2920278"/>
            <a:ext cx="3649818" cy="2544071"/>
          </a:xfrm>
          <a:prstGeom prst="rect">
            <a:avLst/>
          </a:prstGeom>
        </p:spPr>
      </p:pic>
      <p:pic>
        <p:nvPicPr>
          <p:cNvPr id="12" name="그림 11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C80058-9183-6E9E-E945-F261996835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374" t="79190" r="62386" b="16008"/>
          <a:stretch>
            <a:fillRect/>
          </a:stretch>
        </p:blipFill>
        <p:spPr>
          <a:xfrm>
            <a:off x="158233" y="5931477"/>
            <a:ext cx="3687215" cy="398731"/>
          </a:xfrm>
          <a:prstGeom prst="rect">
            <a:avLst/>
          </a:prstGeom>
        </p:spPr>
      </p:pic>
      <p:pic>
        <p:nvPicPr>
          <p:cNvPr id="14" name="그림 13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B71168-FA66-0B39-3D4E-77AA3C2096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221" t="91782" r="61395" b="3413"/>
          <a:stretch>
            <a:fillRect/>
          </a:stretch>
        </p:blipFill>
        <p:spPr>
          <a:xfrm>
            <a:off x="4156364" y="5934419"/>
            <a:ext cx="3854353" cy="398738"/>
          </a:xfrm>
          <a:prstGeom prst="rect">
            <a:avLst/>
          </a:prstGeom>
        </p:spPr>
      </p:pic>
      <p:pic>
        <p:nvPicPr>
          <p:cNvPr id="16" name="그림 1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ECC58A-E1CE-33BD-39C3-1ACDFEFF9CB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787" t="81262" r="61932" b="13936"/>
          <a:stretch>
            <a:fillRect/>
          </a:stretch>
        </p:blipFill>
        <p:spPr>
          <a:xfrm>
            <a:off x="8286751" y="5931477"/>
            <a:ext cx="3688014" cy="398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EF7BF5-8D90-DDA3-000C-4D397378D921}"/>
              </a:ext>
            </a:extLst>
          </p:cNvPr>
          <p:cNvSpPr txBox="1"/>
          <p:nvPr/>
        </p:nvSpPr>
        <p:spPr>
          <a:xfrm>
            <a:off x="1183996" y="2352857"/>
            <a:ext cx="18143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latin typeface="Malgun Gothic"/>
                <a:ea typeface="Malgun Gothic"/>
              </a:rPr>
              <a:t>빨간불</a:t>
            </a:r>
            <a:r>
              <a:rPr lang="ko-KR" b="1">
                <a:latin typeface="Malgun Gothic"/>
                <a:ea typeface="Malgun Gothic"/>
              </a:rPr>
              <a:t> : </a:t>
            </a:r>
            <a:r>
              <a:rPr lang="ko-KR" altLang="en-US" b="1">
                <a:latin typeface="Malgun Gothic"/>
                <a:ea typeface="Malgun Gothic"/>
              </a:rPr>
              <a:t>정지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A968F-C63F-7988-C20A-AE29982B228E}"/>
              </a:ext>
            </a:extLst>
          </p:cNvPr>
          <p:cNvSpPr txBox="1"/>
          <p:nvPr/>
        </p:nvSpPr>
        <p:spPr>
          <a:xfrm>
            <a:off x="5037650" y="2363755"/>
            <a:ext cx="2289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latin typeface="Malgun Gothic"/>
                <a:ea typeface="Malgun Gothic"/>
              </a:rPr>
              <a:t>노란불</a:t>
            </a:r>
            <a:r>
              <a:rPr lang="ko-KR" altLang="en-US" b="1">
                <a:latin typeface="Malgun Gothic"/>
                <a:ea typeface="Malgun Gothic"/>
              </a:rPr>
              <a:t> : 저속주행</a:t>
            </a:r>
            <a:endParaRPr lang="ko-KR" b="1">
              <a:latin typeface="Malgun Gothic"/>
              <a:ea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A6E21-2FC9-3F04-44A9-AFB842464C0D}"/>
              </a:ext>
            </a:extLst>
          </p:cNvPr>
          <p:cNvSpPr txBox="1"/>
          <p:nvPr/>
        </p:nvSpPr>
        <p:spPr>
          <a:xfrm>
            <a:off x="8985769" y="2377786"/>
            <a:ext cx="2289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latin typeface="Malgun Gothic"/>
                <a:ea typeface="Malgun Gothic"/>
              </a:rPr>
              <a:t>녹색불</a:t>
            </a:r>
            <a:r>
              <a:rPr lang="ko-KR" b="1">
                <a:latin typeface="Malgun Gothic"/>
                <a:ea typeface="Malgun Gothic"/>
              </a:rPr>
              <a:t> : </a:t>
            </a:r>
            <a:r>
              <a:rPr lang="ko-KR" altLang="en-US" b="1" err="1">
                <a:latin typeface="Malgun Gothic"/>
                <a:ea typeface="Malgun Gothic"/>
              </a:rPr>
              <a:t>정속주행</a:t>
            </a:r>
            <a:endParaRPr lang="ko-KR" b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759184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F296D-4EBD-F579-F626-EC44E12C9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C7EACE9F-3F15-8924-D595-D300A541AEE1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D1354501-D36F-CDD3-E7AB-C695ADFF77CA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50E880A6-718A-D41E-083F-4F5D4F7AB4B0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4DA2BAD6-DFEC-5492-2BF6-52753B638774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3AC70583-4832-32C8-C7AE-E8E8745F6519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9C3269CA-5AB1-4D81-4647-5960674DB6B6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61015394-F09D-1912-28C9-68EC091E4396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CDE0164D-C3CB-1C9A-FE9C-87A05880C44C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4B0B5C54-2515-D111-1814-C70040568A2E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b="1" spc="-1">
                  <a:solidFill>
                    <a:srgbClr val="333F4F"/>
                  </a:solidFill>
                  <a:latin typeface="Arial"/>
                  <a:ea typeface="맑은 고딕"/>
                  <a:cs typeface="Arial"/>
                </a:rPr>
                <a:t>문제 2발생</a:t>
              </a:r>
              <a:endParaRPr lang="en-US" altLang="ko-KR" b="1" spc="-1">
                <a:solidFill>
                  <a:srgbClr val="333F4F"/>
                </a:solidFill>
                <a:ea typeface="맑은 고딕"/>
                <a:cs typeface="Arial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9B365F62-2A0E-2006-075C-7197DC01FEE1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848B800A-2E29-E830-6A3A-E14FBC32DB76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636DC9-603C-FF82-D351-63244D77FA15}"/>
              </a:ext>
            </a:extLst>
          </p:cNvPr>
          <p:cNvSpPr txBox="1"/>
          <p:nvPr/>
        </p:nvSpPr>
        <p:spPr>
          <a:xfrm>
            <a:off x="-295390" y="6333362"/>
            <a:ext cx="60980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 spc="-1">
                <a:cs typeface="Arial"/>
              </a:rPr>
              <a:t>파란색 표지판만 보면 </a:t>
            </a:r>
            <a:r>
              <a:rPr lang="ko-KR" altLang="en-US" sz="1600" spc="-1" err="1">
                <a:cs typeface="Arial"/>
              </a:rPr>
              <a:t>GREEN으로</a:t>
            </a:r>
            <a:r>
              <a:rPr lang="ko-KR" altLang="en-US" sz="1600" spc="-1">
                <a:cs typeface="Arial"/>
              </a:rPr>
              <a:t> 인식하는 문제</a:t>
            </a:r>
          </a:p>
        </p:txBody>
      </p:sp>
      <p:pic>
        <p:nvPicPr>
          <p:cNvPr id="8" name="그림 7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721EA0-D243-D43B-AA42-457CB330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32" t="59687" r="42741" b="27635"/>
          <a:stretch>
            <a:fillRect/>
          </a:stretch>
        </p:blipFill>
        <p:spPr>
          <a:xfrm>
            <a:off x="5200487" y="2891693"/>
            <a:ext cx="5989863" cy="1738925"/>
          </a:xfrm>
          <a:prstGeom prst="rect">
            <a:avLst/>
          </a:prstGeom>
        </p:spPr>
      </p:pic>
      <p:pic>
        <p:nvPicPr>
          <p:cNvPr id="10" name="그림 9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607CD9-FA1C-AF71-5488-579AEF87E9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92" t="7821" r="50295" b="4719"/>
          <a:stretch>
            <a:fillRect/>
          </a:stretch>
        </p:blipFill>
        <p:spPr>
          <a:xfrm>
            <a:off x="377511" y="2420819"/>
            <a:ext cx="4217612" cy="36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703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Regular"/>
                  <a:ea typeface="세방고딕 Regular" panose="00000500000000000000" pitchFamily="2" charset="-127"/>
                </a:rPr>
                <a:t>00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29" y="3148668"/>
              <a:ext cx="1704241" cy="37119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프로젝트 개요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ko-KR" altLang="en-US" sz="1200" b="1">
                  <a:latin typeface="Malgun Gothic"/>
                  <a:ea typeface="Malgun Gothic"/>
                </a:rPr>
                <a:t>자율주행 시뮬레이션</a:t>
              </a:r>
            </a:p>
            <a:p>
              <a:pPr algn="ctr"/>
              <a:r>
                <a:rPr lang="ko-KR" altLang="en-US" sz="1200" b="1">
                  <a:latin typeface="Malgun Gothic"/>
                  <a:ea typeface="Malgun Gothic"/>
                </a:rPr>
                <a:t>객체 탐지</a:t>
              </a:r>
              <a:endParaRPr lang="en-US" altLang="ko-KR" sz="1200" b="1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en" altLang="ko-KR" sz="1200" b="1">
                  <a:latin typeface="Malgun Gothic"/>
                  <a:ea typeface="Malgun Gothic"/>
                </a:rPr>
                <a:t>YOLO </a:t>
              </a:r>
              <a:r>
                <a:rPr lang="ko-KR" altLang="en-US" sz="1200" b="1">
                  <a:latin typeface="Malgun Gothic"/>
                  <a:ea typeface="Malgun Gothic"/>
                </a:rPr>
                <a:t>알고리즘</a:t>
              </a:r>
              <a:endParaRPr lang="en-US" altLang="ko-KR" sz="1200" b="1">
                <a:latin typeface="Malgun Gothic"/>
                <a:ea typeface="Malgun Gothic"/>
              </a:endParaRPr>
            </a:p>
            <a:p>
              <a:pPr algn="ctr"/>
              <a:r>
                <a:rPr lang="en" altLang="ko-KR" sz="1200" b="1">
                  <a:latin typeface="Malgun Gothic"/>
                  <a:ea typeface="Malgun Gothic"/>
                </a:rPr>
                <a:t>GUI </a:t>
              </a:r>
              <a:r>
                <a:rPr lang="ko-KR" altLang="en-US" sz="1200" b="1">
                  <a:latin typeface="Malgun Gothic"/>
                  <a:ea typeface="Malgun Gothic"/>
                </a:rPr>
                <a:t>기반 제어 시스템</a:t>
              </a:r>
            </a:p>
            <a:p>
              <a:pPr algn="ctr"/>
              <a:r>
                <a:rPr lang="ko-KR" altLang="en-US" sz="1200" b="1">
                  <a:latin typeface="Malgun Gothic"/>
                  <a:ea typeface="Malgun Gothic"/>
                </a:rPr>
                <a:t>도로 환경 인식</a:t>
              </a:r>
              <a:endParaRPr lang="en-US" altLang="ko-KR" sz="1200" b="1">
                <a:latin typeface="Malgun Gothic"/>
                <a:ea typeface="Malgun Gothic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자율주행</a:t>
              </a:r>
              <a:endParaRPr lang="en-US" altLang="ko-KR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 인식</a:t>
              </a:r>
              <a:endParaRPr lang="en-US" altLang="ko-KR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YOLO(</a:t>
              </a:r>
              <a:r>
                <a:rPr lang="ko-KR" altLang="en-US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표지판 각도</a:t>
              </a:r>
              <a:r>
                <a:rPr lang="en-US" altLang="ko-KR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HSV </a:t>
              </a:r>
              <a:r>
                <a:rPr lang="ko-KR" altLang="en-US" sz="12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검출</a:t>
              </a:r>
              <a:endParaRPr lang="en-US" altLang="ko-KR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2124575" cy="3803725"/>
            <a:chOff x="5064272" y="2373418"/>
            <a:chExt cx="212457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481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ROS2, Gazebo, 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Turtlebot</a:t>
              </a: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burger</a:t>
              </a: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이후 최종 프로젝트 </a:t>
              </a:r>
              <a:endParaRPr lang="en-US" altLang="ko-KR" sz="1200" b="1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sz="12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기본 기능에 추가</a:t>
              </a:r>
              <a:endParaRPr lang="en-US" altLang="ko-KR" sz="1200" b="1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en-US" altLang="ko-KR" sz="12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(</a:t>
              </a:r>
              <a:r>
                <a:rPr lang="ko-KR" altLang="en-US" sz="12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자율주행 </a:t>
              </a:r>
              <a:r>
                <a:rPr lang="en-US" altLang="ko-KR" sz="12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+</a:t>
              </a:r>
              <a:r>
                <a:rPr lang="ko-KR" altLang="en-US" sz="12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ko-KR" altLang="en-US" sz="1200" b="1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그리퍼</a:t>
              </a:r>
              <a:r>
                <a:rPr lang="en-US" altLang="ko-KR" sz="12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</a:p>
            <a:p>
              <a:pPr algn="ctr"/>
              <a:endParaRPr lang="en-US" altLang="ko-KR" sz="1200" b="1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sz="12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특수차량 및 트럭 자율주행 </a:t>
              </a:r>
              <a:endParaRPr lang="en-US" altLang="ko-KR" sz="1200" b="1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sz="12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안전성과 자율성 극대화</a:t>
              </a: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CB80E50D-4435-40D3-6132-B95A7BAC651C}"/>
              </a:ext>
            </a:extLst>
          </p:cNvPr>
          <p:cNvSpPr txBox="1"/>
          <p:nvPr/>
        </p:nvSpPr>
        <p:spPr>
          <a:xfrm>
            <a:off x="7369439" y="4418273"/>
            <a:ext cx="2122307" cy="1497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 SIFT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신호 인식</a:t>
            </a:r>
            <a:endParaRPr lang="en-US" altLang="ko-KR" sz="12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차선 감지</a:t>
            </a:r>
            <a:r>
              <a:rPr lang="en-US" altLang="ko-KR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(lane detect)</a:t>
            </a:r>
            <a:endParaRPr lang="en-US" altLang="ko-KR" sz="1200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어린이보호구역</a:t>
            </a:r>
            <a:r>
              <a:rPr lang="en-US" altLang="ko-KR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서행</a:t>
            </a:r>
            <a:r>
              <a:rPr lang="en-US" altLang="ko-KR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 YOLO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표지판 인식</a:t>
            </a:r>
            <a:endParaRPr lang="en-US" altLang="ko-KR" sz="12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주차 로직</a:t>
            </a:r>
            <a:endParaRPr lang="en-US" altLang="ko-KR" sz="1200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490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2DC90-542A-7E11-9813-5875CCFD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B432B1CE-5607-471C-F59B-64A0ACEB96E5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AF27CAEE-BBCE-3860-525B-645CC2025643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03CC6DD1-2D93-97EA-28DE-1F6E651AA73C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A5B041A4-39FB-9322-D529-3EEC146DC72E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CFB8FDE7-207A-9910-A36D-68FA4B239F71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BF4F5D49-BDC4-1AF5-E69E-9BE2D88A9109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29215A14-F0C1-2EB9-4EB1-B29278EC8970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D6484F05-F748-6135-4ED4-390D23F81741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3A81D088-7A15-3427-1E8D-14B6753B2966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b="1" spc="-1">
                  <a:solidFill>
                    <a:srgbClr val="333F4F"/>
                  </a:solidFill>
                  <a:latin typeface="Arial"/>
                  <a:ea typeface="맑은 고딕"/>
                  <a:cs typeface="Arial"/>
                </a:rPr>
                <a:t>신호등</a:t>
              </a:r>
              <a:r>
                <a:rPr lang="en-US" b="1" spc="-1">
                  <a:solidFill>
                    <a:srgbClr val="333F4F"/>
                  </a:solidFill>
                  <a:latin typeface="Arial"/>
                  <a:ea typeface="맑은 고딕"/>
                  <a:cs typeface="Arial"/>
                </a:rPr>
                <a:t>(Traffic Light)</a:t>
              </a:r>
              <a:endParaRPr lang="ko-KR" altLang="en-US"/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4BB9793C-29DB-81AE-0DF4-4DD2E1A036F2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9366CA59-29BF-DEC4-2FD8-98C77FC24B3D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EF729-273C-4E4D-5D2A-1E15EF4BE735}"/>
              </a:ext>
            </a:extLst>
          </p:cNvPr>
          <p:cNvSpPr txBox="1"/>
          <p:nvPr/>
        </p:nvSpPr>
        <p:spPr>
          <a:xfrm>
            <a:off x="-513104" y="6369499"/>
            <a:ext cx="609805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 spc="-1">
                <a:cs typeface="Arial"/>
              </a:rPr>
              <a:t>문제 해결</a:t>
            </a:r>
          </a:p>
        </p:txBody>
      </p:sp>
      <p:pic>
        <p:nvPicPr>
          <p:cNvPr id="8" name="그림 7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7EF75E-3425-01E7-6E7C-74FE515F3E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32" t="59687" r="42741" b="27635"/>
          <a:stretch>
            <a:fillRect/>
          </a:stretch>
        </p:blipFill>
        <p:spPr>
          <a:xfrm>
            <a:off x="5200487" y="2891693"/>
            <a:ext cx="5989863" cy="1738925"/>
          </a:xfrm>
          <a:prstGeom prst="rect">
            <a:avLst/>
          </a:prstGeom>
        </p:spPr>
      </p:pic>
      <p:pic>
        <p:nvPicPr>
          <p:cNvPr id="2" name="그림 1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2CDB1C-B71B-3D07-1B75-747524B2DD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874" r="49298" b="4976"/>
          <a:stretch>
            <a:fillRect/>
          </a:stretch>
        </p:blipFill>
        <p:spPr>
          <a:xfrm>
            <a:off x="376032" y="2420178"/>
            <a:ext cx="4326669" cy="3711408"/>
          </a:xfrm>
          <a:prstGeom prst="rect">
            <a:avLst/>
          </a:prstGeom>
        </p:spPr>
      </p:pic>
      <p:pic>
        <p:nvPicPr>
          <p:cNvPr id="3" name="그림 2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7E9CC9-C8AC-5B47-0F93-69C060FBFE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974" t="58886" r="46734" b="28218"/>
          <a:stretch>
            <a:fillRect/>
          </a:stretch>
        </p:blipFill>
        <p:spPr>
          <a:xfrm>
            <a:off x="5200158" y="2891693"/>
            <a:ext cx="5993568" cy="174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8750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6F8D-5173-B9C0-8DB1-27FF1C3C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776F8A3E-B6A7-C2A3-DEC6-A76A6F159A04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FCA8434C-1F49-374E-27E0-845D3B29B469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7860C36F-C75F-EA44-9731-EEDEAD2FC98E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23F0479C-096D-CFC1-2444-9F7C8E301955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74FDA487-3916-C560-0088-98D2EE6AAB76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A58BE6CB-C015-510B-2A93-0A6ADF2AB2B3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AD23D0EB-38C0-53D6-D2CA-9B586181C453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A39E7DFA-79BD-7E59-23E2-066BF747A722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B034F898-1B8D-24FA-AA9B-BCC58B70E1B7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b="1" spc="-1">
                  <a:solidFill>
                    <a:srgbClr val="333F4F"/>
                  </a:solidFill>
                  <a:latin typeface="Malgun Gothic"/>
                  <a:ea typeface="Malgun Gothic"/>
                </a:rPr>
                <a:t>신호등 상태에 따라 행동 </a:t>
              </a:r>
              <a:endParaRPr lang="ko-KR" altLang="en-US"/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421D8689-604B-C845-0335-4FE1A762464E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04471C6A-B904-FF00-C9EE-D9D13AC45220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C09AE0-0571-29E3-EC53-3C5107012DD5}"/>
              </a:ext>
            </a:extLst>
          </p:cNvPr>
          <p:cNvSpPr txBox="1"/>
          <p:nvPr/>
        </p:nvSpPr>
        <p:spPr>
          <a:xfrm>
            <a:off x="771123" y="2578616"/>
            <a:ext cx="4553464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endParaRPr lang="ko-KR" altLang="en-US" sz="1800" b="1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  <a:buNone/>
            </a:pPr>
            <a:endParaRPr lang="en-US" altLang="ko-KR" sz="18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  <a:buNone/>
            </a:pPr>
            <a:endParaRPr lang="en-US" altLang="ko-KR" sz="18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  <a:buNone/>
            </a:pPr>
            <a:endParaRPr lang="en-US" altLang="ko-KR" sz="1800" b="1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spc="-1">
                <a:latin typeface="맑은 고딕"/>
                <a:ea typeface="맑은 고딕"/>
              </a:rPr>
              <a:t>바닥 인식</a:t>
            </a:r>
            <a:r>
              <a:rPr lang="en-US" altLang="ko-KR" b="1" spc="-1">
                <a:latin typeface="맑은 고딕"/>
                <a:ea typeface="맑은 고딕"/>
              </a:rPr>
              <a:t>(</a:t>
            </a:r>
            <a:r>
              <a:rPr lang="en-US" altLang="ko-KR" b="1" spc="-1" err="1">
                <a:latin typeface="맑은 고딕"/>
                <a:ea typeface="맑은 고딕"/>
              </a:rPr>
              <a:t>연두색</a:t>
            </a:r>
            <a:r>
              <a:rPr lang="en-US" altLang="ko-KR" b="1" spc="-1">
                <a:latin typeface="맑은 고딕"/>
                <a:ea typeface="맑은 고딕"/>
              </a:rPr>
              <a:t>)</a:t>
            </a:r>
          </a:p>
          <a:p>
            <a:pPr algn="ctr">
              <a:lnSpc>
                <a:spcPct val="100000"/>
              </a:lnSpc>
              <a:buNone/>
            </a:pPr>
            <a:r>
              <a:rPr lang="ko-KR" altLang="en-US" sz="2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↓</a:t>
            </a:r>
            <a:endParaRPr lang="en-US" altLang="ko-KR" sz="2400" b="1" strike="noStrike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b="1" spc="-1" err="1">
                <a:latin typeface="맑은 고딕"/>
                <a:ea typeface="맑은 고딕"/>
              </a:rPr>
              <a:t>인식시</a:t>
            </a:r>
            <a:r>
              <a:rPr lang="ko-KR" altLang="en-US" b="1" spc="-1">
                <a:latin typeface="맑은 고딕"/>
                <a:ea typeface="맑은 고딕"/>
              </a:rPr>
              <a:t> 신호등 신호에 따라 행동</a:t>
            </a:r>
          </a:p>
          <a:p>
            <a:pPr algn="ctr"/>
            <a:r>
              <a:rPr lang="ko-KR" sz="2400" b="1" spc="-1">
                <a:latin typeface="Malgun Gothic"/>
                <a:ea typeface="Malgun Gothic"/>
              </a:rPr>
              <a:t>↓</a:t>
            </a:r>
          </a:p>
          <a:p>
            <a:pPr algn="ctr"/>
            <a:r>
              <a:rPr lang="ko-KR" altLang="en-US" b="1" spc="-1">
                <a:latin typeface="Malgun Gothic"/>
                <a:ea typeface="Malgun Gothic"/>
              </a:rPr>
              <a:t>신호에 따라 멈춤 , 감속 , 주행</a:t>
            </a:r>
          </a:p>
          <a:p>
            <a:pPr algn="ctr"/>
            <a:endParaRPr lang="ko-KR" altLang="en-US" spc="-1">
              <a:latin typeface="맑은 고딕"/>
              <a:ea typeface="맑은 고딕"/>
            </a:endParaRPr>
          </a:p>
        </p:txBody>
      </p:sp>
      <p:pic>
        <p:nvPicPr>
          <p:cNvPr id="2" name="그림 1" descr="다채로움, 라인, 스크린샷, 그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3DDAD2-3FAF-9DDB-DA34-0EFEA6EDD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928" y="2273000"/>
            <a:ext cx="4843334" cy="2136947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3CCFC8-FBA4-1A34-0A5E-5CE7C71ED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382" y="5023022"/>
            <a:ext cx="4924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012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C2B68-454F-2C07-789E-83BBEF67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7F2C3C68-5BFE-51EA-18F8-80EDED7D7516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3BA13D16-EC43-95DE-3612-BB696D039A59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85474FF8-A71A-5C2A-BF64-E5D9AE317120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8614B494-BC33-6D16-4995-0C7F1D997660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E4382B08-45BE-2BE8-FBF0-ED4F58C5BF9C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CD639D8B-BDB5-58CE-BC64-8A6E5F256264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412B63D9-4C83-4E1F-A069-489A056DEAD3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24071A69-2D24-2002-5F02-A98A1205F64E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C40C9EA4-E110-43CC-A059-B60BE7A4298C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자동 주차 시스템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구현</a:t>
              </a:r>
              <a:endParaRPr lang="ko-KR" altLang="en-US" sz="1800" b="1" strike="noStrike" spc="-1">
                <a:solidFill>
                  <a:srgbClr val="333F4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16E923C3-27C1-64DE-B97A-6D3FBD9857B2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58FA757D-E7B7-87DD-B48B-69958C15FAEA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828C7-E974-A209-EC9B-5EC8BCFF0E16}"/>
              </a:ext>
            </a:extLst>
          </p:cNvPr>
          <p:cNvSpPr txBox="1"/>
          <p:nvPr/>
        </p:nvSpPr>
        <p:spPr>
          <a:xfrm>
            <a:off x="4081071" y="6061023"/>
            <a:ext cx="4029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/>
              <a:t>&lt; </a:t>
            </a:r>
            <a:r>
              <a:rPr lang="en-US" altLang="ko-KR" b="1" err="1"/>
              <a:t>차선</a:t>
            </a:r>
            <a:r>
              <a:rPr lang="en-US" altLang="ko-KR" b="1"/>
              <a:t> </a:t>
            </a:r>
            <a:r>
              <a:rPr lang="en-US" altLang="ko-KR" b="1" err="1"/>
              <a:t>검출</a:t>
            </a:r>
            <a:r>
              <a:rPr lang="en-US" altLang="ko-KR" b="1"/>
              <a:t> 및 PD </a:t>
            </a:r>
            <a:r>
              <a:rPr lang="en-US" altLang="ko-KR" b="1" err="1"/>
              <a:t>제어</a:t>
            </a:r>
            <a:r>
              <a:rPr lang="en-US" altLang="ko-KR" b="1"/>
              <a:t> </a:t>
            </a:r>
            <a:r>
              <a:rPr lang="en-US" altLang="ko-KR" b="1" err="1"/>
              <a:t>흐름도</a:t>
            </a:r>
            <a:r>
              <a:rPr lang="en-US" altLang="ko-KR" b="1"/>
              <a:t> &gt;</a:t>
            </a:r>
          </a:p>
        </p:txBody>
      </p:sp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1BCE7B-7058-1245-B433-5E260E069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151182"/>
            <a:ext cx="114109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2783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45BF-EFEF-02C7-833F-C5B28EB4D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89E5AD1C-4DE2-A8CE-7760-4EC5FA5A6808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1445E8C6-ED08-0A62-E756-87854465632B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647E5CE1-F9F5-264D-E7AC-BC88B1475C60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09F58F94-64F6-5B28-8802-150025C82975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99B4BE0B-C06A-C008-36F1-A5DC155F34F6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B3DD229E-3472-27FF-9561-A7244B19F021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EAED372C-2671-B5D6-64D6-4A1D0A031614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07648F7E-D4BC-3A6E-E3B9-1F2224D18380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4CEB1434-6457-DE69-85FF-2ECA26259E7D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자동 주차 시스템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구현(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  <a:cs typeface="+mn-lt"/>
                </a:rPr>
                <a:t>d</a:t>
              </a:r>
              <a:r>
                <a:rPr lang="en-US" altLang="ko-KR" b="1" spc="-1">
                  <a:solidFill>
                    <a:srgbClr val="333F4F"/>
                  </a:solidFill>
                  <a:ea typeface="+mn-lt"/>
                  <a:cs typeface="+mn-lt"/>
                </a:rPr>
                <a:t>etect_lane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5D2856FD-CB10-5F48-0D1E-EBD659045D12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EE90C174-541C-6FF5-733C-2E297140797F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3688E9-36C5-D3AB-1AC9-9D6DD5CA5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525132"/>
              </p:ext>
            </p:extLst>
          </p:nvPr>
        </p:nvGraphicFramePr>
        <p:xfrm>
          <a:off x="266131" y="2554065"/>
          <a:ext cx="5546229" cy="41298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5119">
                  <a:extLst>
                    <a:ext uri="{9D8B030D-6E8A-4147-A177-3AD203B41FA5}">
                      <a16:colId xmlns:a16="http://schemas.microsoft.com/office/drawing/2014/main" val="961430785"/>
                    </a:ext>
                  </a:extLst>
                </a:gridCol>
                <a:gridCol w="1339401">
                  <a:extLst>
                    <a:ext uri="{9D8B030D-6E8A-4147-A177-3AD203B41FA5}">
                      <a16:colId xmlns:a16="http://schemas.microsoft.com/office/drawing/2014/main" val="462786585"/>
                    </a:ext>
                  </a:extLst>
                </a:gridCol>
                <a:gridCol w="2011709">
                  <a:extLst>
                    <a:ext uri="{9D8B030D-6E8A-4147-A177-3AD203B41FA5}">
                      <a16:colId xmlns:a16="http://schemas.microsoft.com/office/drawing/2014/main" val="2301654424"/>
                    </a:ext>
                  </a:extLst>
                </a:gridCol>
              </a:tblGrid>
              <a:tr h="3622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err="1"/>
                        <a:t>토픽명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타입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설명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8398"/>
                  </a:ext>
                </a:extLst>
              </a:tr>
              <a:tr h="563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detect</a:t>
                      </a:r>
                      <a:r>
                        <a:rPr lang="af-ZA"/>
                        <a:t>/lane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Float64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계산된 차선 중앙 좌표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899644"/>
                  </a:ext>
                </a:extLst>
              </a:tr>
              <a:tr h="563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control</a:t>
                      </a:r>
                      <a:r>
                        <a:rPr lang="af-ZA"/>
                        <a:t>/lane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Float64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주차 모드일 때만</a:t>
                      </a:r>
                      <a:r>
                        <a:rPr lang="ko-KR" altLang="en-US"/>
                        <a:t> 동일한 좌표 발행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892154"/>
                  </a:ext>
                </a:extLst>
              </a:tr>
              <a:tr h="563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detect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lane_state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UInt8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인식된 차선 상태 </a:t>
                      </a:r>
                      <a:r>
                        <a:rPr lang="en-US" altLang="ko-KR"/>
                        <a:t>(0~3 </a:t>
                      </a:r>
                      <a:r>
                        <a:rPr lang="ko-KR" altLang="en-US"/>
                        <a:t>값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111248"/>
                  </a:ext>
                </a:extLst>
              </a:tr>
              <a:tr h="563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detect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yellow_line_reliability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UInt8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err="1"/>
                        <a:t>노란선</a:t>
                      </a:r>
                      <a:r>
                        <a:rPr lang="ko-KR" altLang="en-US"/>
                        <a:t> 검출 신뢰도 </a:t>
                      </a:r>
                      <a:r>
                        <a:rPr lang="en-US" altLang="ko-KR"/>
                        <a:t>(0~100)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545748"/>
                  </a:ext>
                </a:extLst>
              </a:tr>
              <a:tr h="5637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detect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white_line_reliability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UInt8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err="1"/>
                        <a:t>흰선</a:t>
                      </a:r>
                      <a:r>
                        <a:rPr lang="ko-KR" altLang="en-US"/>
                        <a:t> 검출 신뢰도 </a:t>
                      </a:r>
                      <a:r>
                        <a:rPr lang="en-US" altLang="ko-KR"/>
                        <a:t>(0~100)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44076"/>
                  </a:ext>
                </a:extLst>
              </a:tr>
              <a:tr h="5637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800" b="0" i="0" u="none" strike="noStrike" noProof="0">
                          <a:latin typeface="Arial"/>
                        </a:rPr>
                        <a:t>/</a:t>
                      </a:r>
                      <a:r>
                        <a:rPr lang="af-ZA" sz="1800" b="0" i="0" u="none" strike="noStrike" noProof="0" err="1">
                          <a:latin typeface="Arial"/>
                        </a:rPr>
                        <a:t>yellow_line_visible</a:t>
                      </a:r>
                      <a:endParaRPr lang="ko-KR" altLang="en-US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Bool</a:t>
                      </a:r>
                      <a:endParaRPr lang="ko-KR" altLang="en-US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0" i="0" u="none" strike="noStrike" noProof="0" err="1">
                          <a:latin typeface="Arial"/>
                        </a:rPr>
                        <a:t>노란선</a:t>
                      </a:r>
                      <a:r>
                        <a:rPr lang="ko-KR" altLang="en-US" sz="1800" b="0" i="0" u="none" strike="noStrike" noProof="0">
                          <a:latin typeface="Arial"/>
                        </a:rPr>
                        <a:t> 존재 여부</a:t>
                      </a:r>
                      <a:endParaRPr lang="ko-KR" altLang="en-US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04615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68EDED-4F65-4017-FAE2-0BCF73915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80521"/>
              </p:ext>
            </p:extLst>
          </p:nvPr>
        </p:nvGraphicFramePr>
        <p:xfrm>
          <a:off x="6031097" y="2561811"/>
          <a:ext cx="5896032" cy="27417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5344">
                  <a:extLst>
                    <a:ext uri="{9D8B030D-6E8A-4147-A177-3AD203B41FA5}">
                      <a16:colId xmlns:a16="http://schemas.microsoft.com/office/drawing/2014/main" val="169094527"/>
                    </a:ext>
                  </a:extLst>
                </a:gridCol>
                <a:gridCol w="1965344">
                  <a:extLst>
                    <a:ext uri="{9D8B030D-6E8A-4147-A177-3AD203B41FA5}">
                      <a16:colId xmlns:a16="http://schemas.microsoft.com/office/drawing/2014/main" val="3147721430"/>
                    </a:ext>
                  </a:extLst>
                </a:gridCol>
                <a:gridCol w="1965344">
                  <a:extLst>
                    <a:ext uri="{9D8B030D-6E8A-4147-A177-3AD203B41FA5}">
                      <a16:colId xmlns:a16="http://schemas.microsoft.com/office/drawing/2014/main" val="2525494351"/>
                    </a:ext>
                  </a:extLst>
                </a:gridCol>
              </a:tblGrid>
              <a:tr h="2914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err="1"/>
                        <a:t>토픽명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타입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설명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755998"/>
                  </a:ext>
                </a:extLst>
              </a:tr>
              <a:tr h="14615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detect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image_input</a:t>
                      </a:r>
                      <a:r>
                        <a:rPr lang="af-ZA"/>
                        <a:t> OR</a:t>
                      </a:r>
                      <a:endParaRPr lang="ko-KR"/>
                    </a:p>
                    <a:p>
                      <a:pPr lvl="0">
                        <a:buNone/>
                      </a:pPr>
                      <a:r>
                        <a:rPr lang="ko-KR" altLang="en-US"/>
                        <a:t> </a:t>
                      </a:r>
                      <a:r>
                        <a:rPr lang="en-US" altLang="ko-KR"/>
                        <a:t>/</a:t>
                      </a:r>
                      <a:r>
                        <a:rPr lang="af-ZA" err="1"/>
                        <a:t>detect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image_input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compressed</a:t>
                      </a:r>
                      <a:endParaRPr lang="af-ZA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sensor_msgs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msg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Image</a:t>
                      </a:r>
                      <a:r>
                        <a:rPr lang="af-ZA"/>
                        <a:t> </a:t>
                      </a:r>
                      <a:r>
                        <a:rPr lang="ko-KR" altLang="en-US"/>
                        <a:t>또는 </a:t>
                      </a:r>
                      <a:r>
                        <a:rPr lang="af-ZA" err="1"/>
                        <a:t>CompressedImage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카메라로부터의 입력 이미지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390776"/>
                  </a:ext>
                </a:extLst>
              </a:tr>
              <a:tr h="9119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parking_mode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std_msgs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msg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Bool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주차 모드 진입 여부 </a:t>
                      </a:r>
                      <a:r>
                        <a:rPr lang="en-US" altLang="ko-KR"/>
                        <a:t>(</a:t>
                      </a:r>
                      <a:r>
                        <a:rPr lang="af-ZA" err="1"/>
                        <a:t>True</a:t>
                      </a:r>
                      <a:r>
                        <a:rPr lang="ko-KR" altLang="en-US"/>
                        <a:t>면 </a:t>
                      </a:r>
                      <a:r>
                        <a:rPr lang="ko-KR" altLang="en-US" err="1"/>
                        <a:t>노란선만</a:t>
                      </a:r>
                      <a:r>
                        <a:rPr lang="ko-KR" altLang="en-US"/>
                        <a:t> 기준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88924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820AC68-024D-A11A-3C51-4038B5D3B3C7}"/>
              </a:ext>
            </a:extLst>
          </p:cNvPr>
          <p:cNvSpPr txBox="1"/>
          <p:nvPr/>
        </p:nvSpPr>
        <p:spPr>
          <a:xfrm>
            <a:off x="199870" y="2086131"/>
            <a:ext cx="1848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err="1"/>
              <a:t>Publish</a:t>
            </a:r>
            <a:endParaRPr lang="ko-KR" altLang="en-US" sz="20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EDB19-8ACC-C02C-6199-88882680077B}"/>
              </a:ext>
            </a:extLst>
          </p:cNvPr>
          <p:cNvSpPr txBox="1"/>
          <p:nvPr/>
        </p:nvSpPr>
        <p:spPr>
          <a:xfrm>
            <a:off x="5964836" y="2086130"/>
            <a:ext cx="1848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err="1"/>
              <a:t>Subscription</a:t>
            </a:r>
          </a:p>
        </p:txBody>
      </p:sp>
    </p:spTree>
    <p:extLst>
      <p:ext uri="{BB962C8B-B14F-4D97-AF65-F5344CB8AC3E}">
        <p14:creationId xmlns:p14="http://schemas.microsoft.com/office/powerpoint/2010/main" val="370433561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1BA4A-1A0A-7C15-CBD5-1BCCF8942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0A01A074-7C65-DD90-3DF8-A9F757641CCE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C7874708-CD0F-DED9-9AD6-C661BD36CD5C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2F2AD258-AA29-F725-0A7F-1D2D544C6FB2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D937955F-A55F-3670-997A-65948EDB4C01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CD8EA93B-E65F-01FB-D072-B298E919A306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A6A71BA9-6C7F-1C8B-2316-BCCBCBF1A7A0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CCF3F402-0347-990C-E870-E2C246012DAA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F2C84C9B-9601-3809-2EBA-20B520ABB823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721EAAF4-D604-934A-364B-396E01072E98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자동 주차 시스템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구현(</a:t>
              </a:r>
              <a:r>
                <a:rPr lang="en-US" altLang="ko-KR" b="1" spc="-1" err="1">
                  <a:solidFill>
                    <a:srgbClr val="333F4F"/>
                  </a:solidFill>
                  <a:latin typeface="Malgun Gothic"/>
                  <a:ea typeface="+mn-lt"/>
                  <a:cs typeface="+mn-lt"/>
                </a:rPr>
                <a:t>control</a:t>
              </a:r>
              <a:r>
                <a:rPr lang="en-US" altLang="ko-KR" b="1" spc="-1" err="1">
                  <a:solidFill>
                    <a:srgbClr val="333F4F"/>
                  </a:solidFill>
                  <a:latin typeface="Malgun Gothic"/>
                  <a:ea typeface="맑은 고딕"/>
                  <a:cs typeface="Arial"/>
                </a:rPr>
                <a:t>_lane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EE47BCB3-F9FC-B19B-BA08-EA9B5E6AB988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E447F341-F3FF-7BF9-1DAD-87EC5877BA75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DF290DD-8BE2-4707-DA41-884C4CA37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603722"/>
              </p:ext>
            </p:extLst>
          </p:nvPr>
        </p:nvGraphicFramePr>
        <p:xfrm>
          <a:off x="5739983" y="2604540"/>
          <a:ext cx="6103157" cy="39927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53173">
                  <a:extLst>
                    <a:ext uri="{9D8B030D-6E8A-4147-A177-3AD203B41FA5}">
                      <a16:colId xmlns:a16="http://schemas.microsoft.com/office/drawing/2014/main" val="2778866498"/>
                    </a:ext>
                  </a:extLst>
                </a:gridCol>
                <a:gridCol w="1852737">
                  <a:extLst>
                    <a:ext uri="{9D8B030D-6E8A-4147-A177-3AD203B41FA5}">
                      <a16:colId xmlns:a16="http://schemas.microsoft.com/office/drawing/2014/main" val="4035293144"/>
                    </a:ext>
                  </a:extLst>
                </a:gridCol>
                <a:gridCol w="2097247">
                  <a:extLst>
                    <a:ext uri="{9D8B030D-6E8A-4147-A177-3AD203B41FA5}">
                      <a16:colId xmlns:a16="http://schemas.microsoft.com/office/drawing/2014/main" val="3167950375"/>
                    </a:ext>
                  </a:extLst>
                </a:gridCol>
              </a:tblGrid>
              <a:tr h="3622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err="1"/>
                        <a:t>토픽명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타입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설명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964553"/>
                  </a:ext>
                </a:extLst>
              </a:tr>
              <a:tr h="859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control</a:t>
                      </a:r>
                      <a:r>
                        <a:rPr lang="af-ZA"/>
                        <a:t>/lane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Float64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detect_lane</a:t>
                      </a:r>
                      <a:r>
                        <a:rPr lang="ko-KR" altLang="en-US"/>
                        <a:t>에서 보낸 중심 좌표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164779"/>
                  </a:ext>
                </a:extLst>
              </a:tr>
              <a:tr h="496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control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max_vel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Float64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최고 속도 설정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95153"/>
                  </a:ext>
                </a:extLst>
              </a:tr>
              <a:tr h="496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start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START </a:t>
                      </a:r>
                      <a:r>
                        <a:rPr lang="ko-KR" altLang="en-US"/>
                        <a:t>명령 수신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95423"/>
                  </a:ext>
                </a:extLst>
              </a:tr>
              <a:tr h="859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detect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parking_sign_detected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Bool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주차 표지판 감지 신호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57552"/>
                  </a:ext>
                </a:extLst>
              </a:tr>
              <a:tr h="8594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sz="1800" b="0" i="0" u="none" strike="noStrike" noProof="0">
                          <a:latin typeface="Arial"/>
                        </a:rPr>
                        <a:t>/</a:t>
                      </a:r>
                      <a:r>
                        <a:rPr lang="af-ZA" sz="1800" b="0" i="0" u="none" strike="noStrike" noProof="0" err="1">
                          <a:latin typeface="Arial"/>
                        </a:rPr>
                        <a:t>yellow_line_visible</a:t>
                      </a:r>
                      <a:endParaRPr lang="ko-KR" altLang="en-US" err="1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800" b="0" i="0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Bool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 err="1">
                          <a:latin typeface="Arial"/>
                        </a:rPr>
                        <a:t>detect_lane이</a:t>
                      </a:r>
                      <a:r>
                        <a:rPr lang="ko-KR" sz="1800" b="0" i="0" u="none" strike="noStrike" noProof="0">
                          <a:latin typeface="Arial"/>
                        </a:rPr>
                        <a:t> 보낸 </a:t>
                      </a:r>
                      <a:r>
                        <a:rPr lang="ko-KR" sz="1800" b="0" i="0" u="none" strike="noStrike" noProof="0" err="1">
                          <a:latin typeface="Arial"/>
                        </a:rPr>
                        <a:t>노란선</a:t>
                      </a:r>
                      <a:r>
                        <a:rPr lang="ko-KR" sz="1800" b="0" i="0" u="none" strike="noStrike" noProof="0">
                          <a:latin typeface="Arial"/>
                        </a:rPr>
                        <a:t> 존재 여부</a:t>
                      </a:r>
                      <a:endParaRPr lang="ko-KR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655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9D60825-405D-A3D0-26BA-B083B6463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44215"/>
              </p:ext>
            </p:extLst>
          </p:nvPr>
        </p:nvGraphicFramePr>
        <p:xfrm>
          <a:off x="262327" y="2605540"/>
          <a:ext cx="5271444" cy="1645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7148">
                  <a:extLst>
                    <a:ext uri="{9D8B030D-6E8A-4147-A177-3AD203B41FA5}">
                      <a16:colId xmlns:a16="http://schemas.microsoft.com/office/drawing/2014/main" val="3109117670"/>
                    </a:ext>
                  </a:extLst>
                </a:gridCol>
                <a:gridCol w="1757148">
                  <a:extLst>
                    <a:ext uri="{9D8B030D-6E8A-4147-A177-3AD203B41FA5}">
                      <a16:colId xmlns:a16="http://schemas.microsoft.com/office/drawing/2014/main" val="2953782051"/>
                    </a:ext>
                  </a:extLst>
                </a:gridCol>
                <a:gridCol w="1757148">
                  <a:extLst>
                    <a:ext uri="{9D8B030D-6E8A-4147-A177-3AD203B41FA5}">
                      <a16:colId xmlns:a16="http://schemas.microsoft.com/office/drawing/2014/main" val="196016239"/>
                    </a:ext>
                  </a:extLst>
                </a:gridCol>
              </a:tblGrid>
              <a:tr h="3457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err="1"/>
                        <a:t>토픽명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타입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설명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00740"/>
                  </a:ext>
                </a:extLst>
              </a:tr>
              <a:tr h="608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control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cmd_vel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Twist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로봇 이동 명령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285271"/>
                  </a:ext>
                </a:extLst>
              </a:tr>
              <a:tr h="608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/</a:t>
                      </a:r>
                      <a:r>
                        <a:rPr lang="af-ZA" err="1"/>
                        <a:t>parking_mode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Bool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주차 모드 진입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종료 신호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6974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91E9614-7E27-D63D-7B6E-38C00B0BF67D}"/>
              </a:ext>
            </a:extLst>
          </p:cNvPr>
          <p:cNvSpPr txBox="1"/>
          <p:nvPr/>
        </p:nvSpPr>
        <p:spPr>
          <a:xfrm>
            <a:off x="262329" y="2086131"/>
            <a:ext cx="1848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err="1"/>
              <a:t>Publish</a:t>
            </a:r>
            <a:endParaRPr lang="ko-KR" altLang="en-US" sz="20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9BB11E-93FF-214D-1326-CEE13FADCF28}"/>
              </a:ext>
            </a:extLst>
          </p:cNvPr>
          <p:cNvSpPr txBox="1"/>
          <p:nvPr/>
        </p:nvSpPr>
        <p:spPr>
          <a:xfrm>
            <a:off x="5739983" y="2086130"/>
            <a:ext cx="1848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2000" b="1" err="1">
                <a:cs typeface="Arial"/>
              </a:rPr>
              <a:t>Subscription</a:t>
            </a:r>
            <a:endParaRPr lang="ko-KR" err="1"/>
          </a:p>
        </p:txBody>
      </p:sp>
    </p:spTree>
    <p:extLst>
      <p:ext uri="{BB962C8B-B14F-4D97-AF65-F5344CB8AC3E}">
        <p14:creationId xmlns:p14="http://schemas.microsoft.com/office/powerpoint/2010/main" val="372972590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A257-5C7B-C411-2CF0-BBAE681C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52163707-FD8D-D3F8-5D41-0BC9142B2219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5C37439A-5491-8713-E3B7-7853E3EE5192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131C7862-B402-9A5C-65B9-B40E36C9BBB5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36CBDEA2-F4A9-C39F-1F5C-40830C8ED0C2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1BD47E1C-380A-7981-5969-FA6F627C3E31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178BDDCA-A2DD-9A03-B553-7348CCE4F41E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10C664F5-D9A3-091E-6278-68DD8AD2EB35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C75A3CF9-BB01-A315-8377-CA11ECAE9BF9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91AADE0B-8C5E-ADE3-696E-768F0158E991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자동 주차 시스템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구현(주차 </a:t>
              </a:r>
              <a:r>
                <a:rPr lang="ko-KR" altLang="en-US" b="1" spc="-1" err="1">
                  <a:solidFill>
                    <a:srgbClr val="333F4F"/>
                  </a:solidFill>
                  <a:latin typeface="맑은 고딕"/>
                  <a:ea typeface="맑은 고딕"/>
                </a:rPr>
                <a:t>시퀸스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586AE1B8-0ABF-3EDD-7F0D-D72D67F82A7D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D6D78219-0866-97AD-35EF-24DCD6AF6719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7BEA51-2D59-1FB7-59CF-A1299BB99DD4}"/>
              </a:ext>
            </a:extLst>
          </p:cNvPr>
          <p:cNvSpPr txBox="1"/>
          <p:nvPr/>
        </p:nvSpPr>
        <p:spPr>
          <a:xfrm>
            <a:off x="3789090" y="5890107"/>
            <a:ext cx="4029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/>
              <a:t>&lt;  </a:t>
            </a:r>
            <a:r>
              <a:rPr lang="en-US" altLang="ko-KR" b="1" err="1"/>
              <a:t>자동</a:t>
            </a:r>
            <a:r>
              <a:rPr lang="en-US" altLang="ko-KR" b="1"/>
              <a:t> </a:t>
            </a:r>
            <a:r>
              <a:rPr lang="en-US" altLang="ko-KR" b="1" err="1"/>
              <a:t>주차</a:t>
            </a:r>
            <a:r>
              <a:rPr lang="en-US" altLang="ko-KR" b="1"/>
              <a:t> </a:t>
            </a:r>
            <a:r>
              <a:rPr lang="en-US" altLang="ko-KR" b="1" err="1"/>
              <a:t>흐름도</a:t>
            </a:r>
            <a:r>
              <a:rPr lang="en-US" altLang="ko-KR" b="1"/>
              <a:t> &gt;</a:t>
            </a:r>
          </a:p>
        </p:txBody>
      </p:sp>
      <p:pic>
        <p:nvPicPr>
          <p:cNvPr id="2" name="그림 1" descr="텍스트, 스크린샷, 폰트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3ACEB4-92E2-E3E6-E5F8-C1AF6FA31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3" y="2151181"/>
            <a:ext cx="115347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6104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F079F-52BC-A29C-0D03-546408EA8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72E755F1-3D9B-2C40-9AA6-707CE5241731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ADD9F50B-DFD4-637B-CF85-A61E3E53EE6A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814033C7-83CD-B91A-6DB0-0AA905A9D4D9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B9BCBF0C-D6A1-EF03-4C6B-FA61322E3EF6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F095717D-012A-A9F2-249A-A8CD4F85C6FD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5070A28E-A007-A463-8D0C-905BE9A631E7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F60B1B39-0891-5E90-6D63-0104324FFAAA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76AA7720-5B8F-27FB-04C2-6810E9334421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B649F91F-93F4-8CD1-7C8E-D9E74286A221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자동 주차 시스템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구현(주차 </a:t>
              </a:r>
              <a:r>
                <a:rPr lang="ko-KR" altLang="en-US" b="1" spc="-1" err="1">
                  <a:solidFill>
                    <a:srgbClr val="333F4F"/>
                  </a:solidFill>
                  <a:latin typeface="맑은 고딕"/>
                  <a:ea typeface="맑은 고딕"/>
                </a:rPr>
                <a:t>시퀸스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4FBE775C-07EE-95E8-8E4F-FC291E0B6E0D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244A8361-F220-7B9C-EF5E-A88987AB64CC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4" name="그림 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999821-6F0A-AD86-2FC5-C7338CC6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52" y="1908560"/>
            <a:ext cx="5935413" cy="4856861"/>
          </a:xfrm>
          <a:prstGeom prst="rect">
            <a:avLst/>
          </a:prstGeom>
        </p:spPr>
      </p:pic>
      <p:pic>
        <p:nvPicPr>
          <p:cNvPr id="5" name="그림 4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1F7AAB-7CEC-F505-C8F8-3A0BC387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046" y="297456"/>
            <a:ext cx="4591049" cy="2104136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5E588A-6D4F-832B-F57E-7B264942C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559" y="2357215"/>
            <a:ext cx="4600267" cy="441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705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5F48A-38DE-932C-9C5A-6C69020DD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DF37EF6B-5615-1209-2FF7-84CA7A3E280E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EFEFD14B-4B91-7B47-15F7-BCAA0300B652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3E8F64A6-E824-CAFC-7A31-FAF2B7D9E5DA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AAC02881-8EB1-3204-4B45-AB5ABBDD24EC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F1F8DCD9-2428-5FAE-0FEA-7780B76ECAC7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49ABF867-0771-7874-B90C-FE0527C76683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2412287B-1578-F842-9BB7-35CADF062877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836E26AC-B355-8239-4F20-9A7434E00E19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5F34593C-5A78-2FB7-F6D0-70C9E2F90ADA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자동 주차 시스템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구현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750EA228-6B5C-EA22-6DC7-DE97B960D6F4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FA5B20CE-A180-2902-D1A4-2F3C7D15537E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5" name="그림 4" descr="텍스트, 스크린샷, 도표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8AD3EA-CBEC-2FB5-630C-EAF0B05C5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4" y="2377683"/>
            <a:ext cx="5359089" cy="3327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53BA2C-FCD9-5C9F-7A41-505BC0DD4149}"/>
              </a:ext>
            </a:extLst>
          </p:cNvPr>
          <p:cNvSpPr txBox="1"/>
          <p:nvPr/>
        </p:nvSpPr>
        <p:spPr>
          <a:xfrm>
            <a:off x="7221523" y="5829873"/>
            <a:ext cx="36729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latin typeface="Malgun Gothic"/>
                <a:ea typeface="Malgun Gothic"/>
              </a:rPr>
              <a:t>&lt;주차 모드가 활성화된 모습&gt;</a:t>
            </a:r>
            <a:endParaRPr lang="ko-KR" sz="2000" b="1">
              <a:latin typeface="Malgun Gothic"/>
              <a:ea typeface="Malgun Gothic"/>
            </a:endParaRPr>
          </a:p>
        </p:txBody>
      </p:sp>
      <p:pic>
        <p:nvPicPr>
          <p:cNvPr id="8" name="그림 7" descr="텍스트, 스크린샷, 도표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30CE03-1BD6-441D-BBBD-1CDF74C7A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593" y="2377683"/>
            <a:ext cx="5247235" cy="3320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C37825-1192-0430-2F2E-24387A55D05F}"/>
              </a:ext>
            </a:extLst>
          </p:cNvPr>
          <p:cNvSpPr txBox="1"/>
          <p:nvPr/>
        </p:nvSpPr>
        <p:spPr>
          <a:xfrm>
            <a:off x="1286312" y="5822751"/>
            <a:ext cx="35233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latin typeface="Malgun Gothic"/>
                <a:ea typeface="Malgun Gothic"/>
              </a:rPr>
              <a:t>&lt;일반 주행&gt;</a:t>
            </a:r>
            <a:endParaRPr lang="ko-KR" sz="2000" b="1">
              <a:latin typeface="Malgun Gothic"/>
              <a:ea typeface="Malgun Gothic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D61CC977-9E34-1C66-C27B-68FF3481F3FA}"/>
              </a:ext>
            </a:extLst>
          </p:cNvPr>
          <p:cNvSpPr/>
          <p:nvPr/>
        </p:nvSpPr>
        <p:spPr>
          <a:xfrm>
            <a:off x="1111006" y="3935679"/>
            <a:ext cx="729486" cy="511877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547D2B50-18E1-EA53-2430-615186FB4A65}"/>
              </a:ext>
            </a:extLst>
          </p:cNvPr>
          <p:cNvSpPr/>
          <p:nvPr/>
        </p:nvSpPr>
        <p:spPr>
          <a:xfrm>
            <a:off x="7005134" y="3948170"/>
            <a:ext cx="750366" cy="511877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955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07BD5-9F9B-6241-BB81-A70DA602A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C4F5AB58-0C67-7EEC-117D-972A510B6B2F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60B8A72A-D669-C6DD-CC30-52379FDB0FF2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D36406F7-9296-171B-32D4-8A3D54F3BF30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075ED6B0-8A68-8882-7805-9940751F0E37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21463E42-283C-7B65-4433-B5C617301356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E3983318-638A-7D0D-5B2B-E1B2F4524D47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9A82B55D-E1D4-39E1-D0DF-155214493072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44917778-01AF-D9AA-5C4B-4BCBF0E74D69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EA6B317A-A3D6-DDB1-9A73-2D0CC9F70E60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자동 주차 시스템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구현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7C234B3F-740D-4E51-FF39-0F8009366B8B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01043FCE-7B4E-E091-E44E-FEBB194797B0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5931A-2484-9582-5B4C-D307500BA1E7}"/>
              </a:ext>
            </a:extLst>
          </p:cNvPr>
          <p:cNvSpPr txBox="1"/>
          <p:nvPr/>
        </p:nvSpPr>
        <p:spPr>
          <a:xfrm>
            <a:off x="7271490" y="5754047"/>
            <a:ext cx="35233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/>
              <a:t>&lt; 자동 주차가 완료된 모습 &gt;</a:t>
            </a:r>
            <a:endParaRPr lang="ko-KR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56623-FAF1-8776-8893-298184E35B26}"/>
              </a:ext>
            </a:extLst>
          </p:cNvPr>
          <p:cNvSpPr txBox="1"/>
          <p:nvPr/>
        </p:nvSpPr>
        <p:spPr>
          <a:xfrm>
            <a:off x="1286312" y="5754046"/>
            <a:ext cx="35233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/>
              <a:t>&lt; 주차 모드 주행 &gt;</a:t>
            </a:r>
            <a:endParaRPr lang="ko-KR" sz="2000" b="1"/>
          </a:p>
        </p:txBody>
      </p:sp>
      <p:pic>
        <p:nvPicPr>
          <p:cNvPr id="11" name="그림 10" descr="스크린샷, 그래픽, 라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9ACCFE-646A-55A4-AC16-60D869AD0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04" y="2728948"/>
            <a:ext cx="5620625" cy="2875169"/>
          </a:xfrm>
          <a:prstGeom prst="rect">
            <a:avLst/>
          </a:prstGeom>
        </p:spPr>
      </p:pic>
      <p:pic>
        <p:nvPicPr>
          <p:cNvPr id="2" name="그림 1" descr="스크린샷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3E3DA3-6B18-8195-4EE9-07B1CF5A5C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88" t="-2013" r="13396" b="1809"/>
          <a:stretch>
            <a:fillRect/>
          </a:stretch>
        </p:blipFill>
        <p:spPr>
          <a:xfrm>
            <a:off x="6328416" y="2626217"/>
            <a:ext cx="5401606" cy="29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4570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/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/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/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/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/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/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/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/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/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자동 주차 시스템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구현(</a:t>
              </a:r>
              <a:r>
                <a:rPr lang="ko-KR" altLang="en-US" b="1" spc="-1" err="1">
                  <a:solidFill>
                    <a:srgbClr val="333F4F"/>
                  </a:solidFill>
                  <a:latin typeface="맑은 고딕"/>
                  <a:ea typeface="맑은 고딕"/>
                </a:rPr>
                <a:t>출차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 err="1">
                  <a:solidFill>
                    <a:srgbClr val="333F4F"/>
                  </a:solidFill>
                  <a:latin typeface="맑은 고딕"/>
                  <a:ea typeface="맑은 고딕"/>
                </a:rPr>
                <a:t>시퀸스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)</a:t>
              </a:r>
              <a:endParaRPr lang="ko-KR" altLang="en-US" sz="1800" b="1" strike="noStrike" spc="-1">
                <a:solidFill>
                  <a:srgbClr val="333F4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11" name="그래픽 43"/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AAF931-9190-3EE9-B512-AC1F88AD58C8}"/>
              </a:ext>
            </a:extLst>
          </p:cNvPr>
          <p:cNvSpPr txBox="1"/>
          <p:nvPr/>
        </p:nvSpPr>
        <p:spPr>
          <a:xfrm>
            <a:off x="3945763" y="5904350"/>
            <a:ext cx="4029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/>
              <a:t>&lt; </a:t>
            </a:r>
            <a:r>
              <a:rPr lang="en-US" altLang="ko-KR" b="1" err="1"/>
              <a:t>출차</a:t>
            </a:r>
            <a:r>
              <a:rPr lang="en-US" altLang="ko-KR" b="1"/>
              <a:t> </a:t>
            </a:r>
            <a:r>
              <a:rPr lang="en-US" altLang="ko-KR" b="1" err="1"/>
              <a:t>시퀸스</a:t>
            </a:r>
            <a:r>
              <a:rPr lang="en-US" altLang="ko-KR" b="1"/>
              <a:t> </a:t>
            </a:r>
            <a:r>
              <a:rPr lang="en-US" altLang="ko-KR" b="1" err="1"/>
              <a:t>흐름도</a:t>
            </a:r>
            <a:r>
              <a:rPr lang="en-US" altLang="ko-KR" b="1"/>
              <a:t> &gt;</a:t>
            </a:r>
          </a:p>
        </p:txBody>
      </p:sp>
      <p:pic>
        <p:nvPicPr>
          <p:cNvPr id="4" name="그림 3" descr="텍스트, 스크린샷, 폰트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71DA48-7BD7-B3C0-3594-E0D83EF5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0" y="2149782"/>
            <a:ext cx="12170635" cy="341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22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F9858-7C47-B695-9B83-5E35E1C7E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4759EBE-9A85-C367-6642-91C5F4840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9272"/>
            <a:ext cx="12192000" cy="6719455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09F0317C-67B6-4269-A158-7F0EF68D5A41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D479C7-F0E0-1120-9585-D0C1C82AABB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D3B6A6-2FAD-6BE6-B05A-042F9A3B08BD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5D6A08-16BE-E7E4-1F65-347ED3BE9046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개요</a:t>
              </a:r>
              <a:endParaRPr 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B18C1F-CECC-4141-B141-68F5E94C0A68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7345DF0-22B8-6A20-8A97-31E0C4FF1E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DC9233-1241-C9DC-84EC-26EC416ED805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46CCEC-9016-75F8-E7C0-92361EDAAF26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376AE1C1-12E7-8E77-318D-D7813B6738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2EA13140-CB02-C077-DB98-828F3FFBAB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76D5E903-BF75-E3C3-C494-D27CF8E780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0E5E7D8C-297D-4966-8658-E52D2DD0F9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B38D905F-AB3E-5355-0C03-CAD2925A95B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30536EE-1CC5-D042-B0F0-43C021B64DC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DCDF561-179F-C4EE-6193-FE3182473D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05782-87CD-B53C-1AFC-BEFB23216CD7}"/>
              </a:ext>
            </a:extLst>
          </p:cNvPr>
          <p:cNvSpPr txBox="1"/>
          <p:nvPr/>
        </p:nvSpPr>
        <p:spPr>
          <a:xfrm>
            <a:off x="637537" y="2703350"/>
            <a:ext cx="546170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>
                <a:latin typeface="Malgun Gothic"/>
                <a:ea typeface="Malgun Gothic"/>
                <a:cs typeface="+mn-lt"/>
              </a:rPr>
              <a:t>본 프로젝트는 실제 도로 환경의 다양한 상황(신호등, 어린이 보호구역, 횡단보도, 주차)을 </a:t>
            </a:r>
            <a:r>
              <a:rPr lang="ko-KR" err="1">
                <a:latin typeface="Malgun Gothic"/>
                <a:ea typeface="Malgun Gothic"/>
                <a:cs typeface="+mn-lt"/>
              </a:rPr>
              <a:t>시뮬레이션하며</a:t>
            </a:r>
            <a:r>
              <a:rPr lang="ko-KR">
                <a:latin typeface="Malgun Gothic"/>
                <a:ea typeface="Malgun Gothic"/>
                <a:cs typeface="+mn-lt"/>
              </a:rPr>
              <a:t>, 자율주행 시스템의 판단 및 제어 기능을 구현하는 데 </a:t>
            </a:r>
            <a:r>
              <a:rPr lang="ko-KR" altLang="en-US">
                <a:latin typeface="Malgun Gothic"/>
                <a:ea typeface="Malgun Gothic"/>
                <a:cs typeface="+mn-lt"/>
              </a:rPr>
              <a:t>목적</a:t>
            </a:r>
            <a:endParaRPr lang="ko-KR">
              <a:latin typeface="Malgun Gothic"/>
              <a:ea typeface="Malgun Gothic"/>
              <a:cs typeface="Arial"/>
            </a:endParaRPr>
          </a:p>
          <a:p>
            <a:endParaRPr lang="ko-KR"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latin typeface="Malgun Gothic"/>
                <a:ea typeface="Malgun Gothic"/>
                <a:cs typeface="+mn-lt"/>
              </a:rPr>
              <a:t>  </a:t>
            </a:r>
            <a:r>
              <a:rPr lang="ko-KR" err="1">
                <a:latin typeface="Malgun Gothic"/>
                <a:ea typeface="Malgun Gothic"/>
                <a:cs typeface="+mn-lt"/>
              </a:rPr>
              <a:t>OpenCV</a:t>
            </a:r>
            <a:r>
              <a:rPr lang="ko-KR">
                <a:latin typeface="Malgun Gothic"/>
                <a:ea typeface="Malgun Gothic"/>
                <a:cs typeface="+mn-lt"/>
              </a:rPr>
              <a:t> 기반의 컴퓨터 비전과 </a:t>
            </a:r>
            <a:r>
              <a:rPr lang="ko-KR" err="1">
                <a:latin typeface="Malgun Gothic"/>
                <a:ea typeface="Malgun Gothic"/>
                <a:cs typeface="+mn-lt"/>
              </a:rPr>
              <a:t>YOLO를</a:t>
            </a:r>
            <a:r>
              <a:rPr lang="ko-KR">
                <a:latin typeface="Malgun Gothic"/>
                <a:ea typeface="Malgun Gothic"/>
                <a:cs typeface="+mn-lt"/>
              </a:rPr>
              <a:t> 활용한 객체 탐지 기술, 간단한 GUI 및 제어 로직을 결합하여 현실적인 주행 시나리오를 재현하는 것을 </a:t>
            </a:r>
            <a:r>
              <a:rPr lang="ko-KR" altLang="en-US">
                <a:latin typeface="Malgun Gothic"/>
                <a:ea typeface="Malgun Gothic"/>
                <a:cs typeface="+mn-lt"/>
              </a:rPr>
              <a:t>목표</a:t>
            </a:r>
            <a:endParaRPr lang="ko-KR">
              <a:latin typeface="Malgun Gothic"/>
              <a:ea typeface="Malgun Gothic"/>
            </a:endParaRPr>
          </a:p>
        </p:txBody>
      </p:sp>
      <p:pic>
        <p:nvPicPr>
          <p:cNvPr id="6" name="그림 5" descr="자동차 부품, 바퀴, 타이어, 장난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8B1BA4-1F1A-81CD-9500-CEB5CB0772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71963" y="2242918"/>
            <a:ext cx="4027206" cy="4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1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20E5-ED8A-FE5E-A578-B59E3C99A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A06BE3DF-7F40-660B-5F5A-BE9596BB9A05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BFE7AFE5-FD36-4B5B-4646-CCF932B9DD38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424D465E-C1BC-70BD-39FD-7327352AA6F1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AC83C7AC-8EDD-A0F3-AB57-624EB77755E6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1CB86DE7-7051-F2DF-420D-0B20F5A400E0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39AD6B09-6D81-A3C3-9D5B-4EACC91F0427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1E1271D0-7E8C-DF96-D167-53A9DE5E5CEA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19CA9D61-7F59-3445-8D40-D846D493D8C8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73EF185B-99E4-710C-83E3-33B0085C136B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자동 주차 시스템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구현(</a:t>
              </a:r>
              <a:r>
                <a:rPr lang="ko-KR" altLang="en-US" b="1" spc="-1" err="1">
                  <a:solidFill>
                    <a:srgbClr val="333F4F"/>
                  </a:solidFill>
                  <a:latin typeface="맑은 고딕"/>
                  <a:ea typeface="맑은 고딕"/>
                </a:rPr>
                <a:t>출차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 err="1">
                  <a:solidFill>
                    <a:srgbClr val="333F4F"/>
                  </a:solidFill>
                  <a:latin typeface="맑은 고딕"/>
                  <a:ea typeface="맑은 고딕"/>
                </a:rPr>
                <a:t>시퀸스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)</a:t>
              </a:r>
              <a:endParaRPr lang="ko-KR" altLang="en-US" sz="1800" b="1" strike="noStrike" spc="-1">
                <a:solidFill>
                  <a:srgbClr val="333F4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1B61E782-895F-A5BB-40E8-B356020D3818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FD2EB897-996A-A05E-9633-F4F898B77F9D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3AB356-D2B3-3EEA-C4BE-93920B49B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2" y="2029627"/>
            <a:ext cx="5386796" cy="4728674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B6DC85-1CDB-8D2D-6623-57D966220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77" y="2029628"/>
            <a:ext cx="5079018" cy="47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1769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2102E-466B-BC5C-58CB-10CB0313A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4734716C-3B22-7531-0C81-0BC7423C3C1C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D862E16D-3B70-7954-39EE-09BC0638F9A4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567C0752-FFD9-8BB7-5B82-3956EB1C5819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738C4B79-6926-F40F-B98F-98C29D4B50EE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F8ED41F8-C9C3-9927-2567-15B87B473194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86764BA6-2831-2A44-60E2-3F647B066E81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C22F0298-414C-26AE-E840-4ECCCA62DC0E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1ECB32E8-24C7-318A-01CB-AF5BDEAF4023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33155208-B3A7-A896-C7E0-3A691AE56490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en-US" sz="1800" b="1" strike="noStrike" spc="-1">
                  <a:solidFill>
                    <a:srgbClr val="333F4F"/>
                  </a:solidFill>
                  <a:latin typeface="맑은 고딕"/>
                  <a:ea typeface="맑은 고딕"/>
                </a:rPr>
                <a:t>자동 주차 시스템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구현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4C601BEF-34D8-E48D-7EED-AEDDDC332303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3E572DB7-C139-95B6-818D-F40CA49B8F0B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414651-DD13-7978-4EFE-05973B1B0942}"/>
              </a:ext>
            </a:extLst>
          </p:cNvPr>
          <p:cNvSpPr txBox="1"/>
          <p:nvPr/>
        </p:nvSpPr>
        <p:spPr>
          <a:xfrm>
            <a:off x="7196540" y="5754047"/>
            <a:ext cx="35233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/>
              <a:t>&lt; </a:t>
            </a:r>
            <a:r>
              <a:rPr lang="ko-KR" altLang="en-US" sz="2000" b="1" err="1"/>
              <a:t>출차</a:t>
            </a:r>
            <a:r>
              <a:rPr lang="ko-KR" altLang="en-US" sz="2000" b="1"/>
              <a:t> 후 주차 모드 </a:t>
            </a:r>
            <a:r>
              <a:rPr lang="ko-KR" altLang="en-US" sz="2000" b="1" err="1"/>
              <a:t>off</a:t>
            </a:r>
            <a:r>
              <a:rPr lang="ko-KR" altLang="en-US" sz="2000" b="1"/>
              <a:t> &gt;</a:t>
            </a:r>
            <a:endParaRPr lang="ko-KR" sz="20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43867-F6C2-61F2-C213-66D2372C7CE6}"/>
              </a:ext>
            </a:extLst>
          </p:cNvPr>
          <p:cNvSpPr txBox="1"/>
          <p:nvPr/>
        </p:nvSpPr>
        <p:spPr>
          <a:xfrm>
            <a:off x="1286312" y="5754046"/>
            <a:ext cx="35233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/>
              <a:t>&lt; </a:t>
            </a:r>
            <a:r>
              <a:rPr lang="ko-KR" altLang="en-US" sz="2000" b="1" err="1"/>
              <a:t>출차</a:t>
            </a:r>
            <a:r>
              <a:rPr lang="ko-KR" altLang="en-US" sz="2000" b="1"/>
              <a:t> </a:t>
            </a:r>
            <a:r>
              <a:rPr lang="ko-KR" altLang="en-US" sz="2000" b="1" err="1"/>
              <a:t>시퀸스</a:t>
            </a:r>
            <a:r>
              <a:rPr lang="ko-KR" altLang="en-US" sz="2000" b="1"/>
              <a:t> 주행 &gt;</a:t>
            </a:r>
            <a:endParaRPr lang="ko-KR" sz="2000" b="1"/>
          </a:p>
        </p:txBody>
      </p:sp>
      <p:pic>
        <p:nvPicPr>
          <p:cNvPr id="4" name="그림 3" descr="스크린샷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907C39-D025-3672-978D-25B8C71A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32" y="2703383"/>
            <a:ext cx="5229381" cy="2819088"/>
          </a:xfrm>
          <a:prstGeom prst="rect">
            <a:avLst/>
          </a:prstGeom>
        </p:spPr>
      </p:pic>
      <p:pic>
        <p:nvPicPr>
          <p:cNvPr id="5" name="그림 4" descr="스크린샷, 그래픽, 그래픽 디자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088C8B-919E-736B-89E4-98D712970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98" y="2705970"/>
            <a:ext cx="5259050" cy="28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9987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/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/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/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/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/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/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/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/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/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어린이 보호구역</a:t>
              </a:r>
              <a:endParaRPr lang="en-US" altLang="ko-KR" sz="1800" b="1" strike="noStrike" spc="-1">
                <a:solidFill>
                  <a:srgbClr val="333F4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11" name="그래픽 43"/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4" name="그림 3" descr="로고, 상징, 그래픽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E52DE0-3249-A696-3F20-C503AD1E5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16" y="2345649"/>
            <a:ext cx="5633653" cy="3950301"/>
          </a:xfrm>
          <a:prstGeom prst="rect">
            <a:avLst/>
          </a:prstGeom>
        </p:spPr>
      </p:pic>
      <p:pic>
        <p:nvPicPr>
          <p:cNvPr id="5" name="그림 4" descr="교통 표지판, 텍스트, 간판, 표지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E99AAD-F84F-F03E-CC92-CA3DEF57E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744" y="2352106"/>
            <a:ext cx="5123230" cy="39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2828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184ED-B5E0-94ED-259E-D89A4DC09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E7D71B2E-D040-8C22-D98C-69AC770D6A7C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EE312D12-4E43-C705-0AC7-42A9D049ED60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4A63F1CE-E3E6-38F4-40F1-3148AE4CE285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5C6CA3C8-B247-FD0A-66ED-84AD3AF88034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79747148-BAD5-CFFF-A993-01B8839E42DA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603F477A-DC9F-AFC7-1970-6EB0CA7C0067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89614B67-F389-A477-047F-E7A5F93ED3CD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5D181BC1-6C5E-BBF8-C047-8F655BB03842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CF882FA2-1B58-AB29-E9E6-61996B83E293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ko-KR" altLang="en-US" b="1" spc="-1">
                  <a:solidFill>
                    <a:srgbClr val="333F4F"/>
                  </a:solidFill>
                  <a:latin typeface="Malgun Gothic"/>
                  <a:ea typeface="Malgun Gothic"/>
                </a:rPr>
                <a:t>어린이 보호구역</a:t>
              </a:r>
              <a:endParaRPr lang="ko-KR" altLang="en-US"/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49BF157F-59A5-9529-4437-6034AEED7E95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0EACAE08-FEC2-C925-3264-68D5120F1373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ABCE5-41B2-E2D4-7791-BC9D2AD70C8E}"/>
              </a:ext>
            </a:extLst>
          </p:cNvPr>
          <p:cNvSpPr txBox="1"/>
          <p:nvPr/>
        </p:nvSpPr>
        <p:spPr>
          <a:xfrm>
            <a:off x="544583" y="3062589"/>
            <a:ext cx="38841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endParaRPr lang="ko-KR" altLang="en-US" sz="1800" b="1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  <a:buNone/>
            </a:pPr>
            <a:endParaRPr lang="en-US" altLang="ko-KR" sz="18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  <a:buNone/>
            </a:pPr>
            <a:endParaRPr lang="en-US" altLang="ko-KR" sz="18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  <a:buNone/>
            </a:pPr>
            <a:endParaRPr lang="en-US" altLang="ko-KR" sz="18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  <a:buNone/>
            </a:pPr>
            <a:r>
              <a:rPr lang="ko-KR" altLang="en-US" b="1" spc="-1">
                <a:latin typeface="맑은 고딕"/>
                <a:ea typeface="맑은 고딕"/>
              </a:rPr>
              <a:t>바닥 인식</a:t>
            </a:r>
            <a:r>
              <a:rPr lang="en-US" altLang="ko-KR" b="1" spc="-1">
                <a:latin typeface="맑은 고딕"/>
                <a:ea typeface="맑은 고딕"/>
              </a:rPr>
              <a:t>(</a:t>
            </a:r>
            <a:r>
              <a:rPr lang="ko-KR" altLang="en-US" b="1" spc="-1">
                <a:latin typeface="맑은 고딕"/>
                <a:ea typeface="맑은 고딕"/>
              </a:rPr>
              <a:t>검붉은색</a:t>
            </a:r>
            <a:r>
              <a:rPr lang="en-US" altLang="ko-KR" b="1" spc="-1">
                <a:latin typeface="맑은 고딕"/>
                <a:ea typeface="맑은 고딕"/>
              </a:rPr>
              <a:t>)</a:t>
            </a:r>
          </a:p>
          <a:p>
            <a:pPr algn="ctr">
              <a:lnSpc>
                <a:spcPct val="100000"/>
              </a:lnSpc>
              <a:buNone/>
            </a:pPr>
            <a:r>
              <a:rPr lang="ko-KR" altLang="en-US" sz="2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↓</a:t>
            </a:r>
            <a:endParaRPr lang="en-US" altLang="ko-KR" sz="2400" b="1" strike="noStrike" spc="-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1800" b="1" spc="-1">
                <a:solidFill>
                  <a:srgbClr val="000000"/>
                </a:solidFill>
                <a:latin typeface="맑은 고딕"/>
                <a:ea typeface="맑은 고딕"/>
              </a:rPr>
              <a:t>속도 감소 </a:t>
            </a:r>
            <a:r>
              <a:rPr lang="en-US" altLang="ko-KR" sz="1800" b="1" spc="-1">
                <a:solidFill>
                  <a:srgbClr val="000000"/>
                </a:solidFill>
                <a:latin typeface="맑은 고딕"/>
                <a:ea typeface="맑은 고딕"/>
              </a:rPr>
              <a:t>5-&gt;3</a:t>
            </a:r>
            <a:r>
              <a:rPr lang="en-US" altLang="ko-KR" b="1" spc="-1">
                <a:solidFill>
                  <a:srgbClr val="000000"/>
                </a:solidFill>
                <a:latin typeface="맑은 고딕"/>
                <a:ea typeface="맑은 고딕"/>
              </a:rPr>
              <a:t> , </a:t>
            </a:r>
            <a:r>
              <a:rPr lang="en-US" altLang="ko-KR" b="1" spc="-1" err="1">
                <a:solidFill>
                  <a:srgbClr val="000000"/>
                </a:solidFill>
                <a:latin typeface="맑은 고딕"/>
                <a:ea typeface="맑은 고딕"/>
              </a:rPr>
              <a:t>표지판</a:t>
            </a:r>
            <a:r>
              <a:rPr lang="en-US" altLang="ko-KR" b="1" spc="-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b="1" spc="-1" err="1">
                <a:solidFill>
                  <a:srgbClr val="000000"/>
                </a:solidFill>
                <a:latin typeface="맑은 고딕"/>
                <a:ea typeface="맑은 고딕"/>
              </a:rPr>
              <a:t>출력</a:t>
            </a:r>
            <a:endParaRPr lang="en-US" altLang="ko-KR" sz="1800" b="1" strike="noStrike" spc="-1">
              <a:latin typeface="맑은 고딕"/>
              <a:ea typeface="맑은 고딕"/>
            </a:endParaRPr>
          </a:p>
          <a:p>
            <a:pPr algn="ctr"/>
            <a:r>
              <a:rPr lang="ko-KR" altLang="en-US" sz="2400" b="1" strike="noStrike" spc="-1">
                <a:solidFill>
                  <a:srgbClr val="000000"/>
                </a:solidFill>
                <a:latin typeface="맑은 고딕"/>
                <a:ea typeface="맑은 고딕"/>
              </a:rPr>
              <a:t>↓</a:t>
            </a:r>
            <a:endParaRPr lang="en-US" altLang="ko-KR" sz="2400" b="1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ko-KR" altLang="en-US" b="1" spc="-1">
                <a:solidFill>
                  <a:srgbClr val="000000"/>
                </a:solidFill>
                <a:latin typeface="맑은 고딕"/>
                <a:ea typeface="맑은 고딕"/>
              </a:rPr>
              <a:t>어린이보호구역 해제 시 속도 복구</a:t>
            </a:r>
            <a:endParaRPr lang="en-US" altLang="ko-KR" sz="1800" b="1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altLang="ko-KR" sz="1800" strike="noStrike" spc="-1">
              <a:latin typeface="Arial"/>
            </a:endParaRPr>
          </a:p>
        </p:txBody>
      </p:sp>
      <p:pic>
        <p:nvPicPr>
          <p:cNvPr id="5" name="그림 4" descr="스크린샷, 블랙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A9AAE-0D22-6FA4-70E9-664643879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743" y="2149559"/>
            <a:ext cx="2296593" cy="1529150"/>
          </a:xfrm>
          <a:prstGeom prst="rect">
            <a:avLst/>
          </a:prstGeom>
        </p:spPr>
      </p:pic>
      <p:pic>
        <p:nvPicPr>
          <p:cNvPr id="6" name="그림 5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C631B5-2C6E-ED7D-5E11-42D364A55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750" y="2038865"/>
            <a:ext cx="5584987" cy="2667002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05F4F4-EFFA-480E-7FBD-11DCCD339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003" y="4862254"/>
            <a:ext cx="5584481" cy="18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1976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/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/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/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/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/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/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/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/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/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GUI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(Graphical User Interface)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/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4" name="그림 3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D68FDE-E596-521E-EF17-712B5EDA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22" y="2708189"/>
            <a:ext cx="4362048" cy="3842699"/>
          </a:xfrm>
          <a:prstGeom prst="rect">
            <a:avLst/>
          </a:prstGeom>
        </p:spPr>
      </p:pic>
      <p:pic>
        <p:nvPicPr>
          <p:cNvPr id="6" name="그림 5" descr="스크린샷, 텍스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227B09-70B8-6DF3-1C7C-DC037AD8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694" y="2713607"/>
            <a:ext cx="3943990" cy="3876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3EB9E-C166-5821-1A91-4E53D102DF25}"/>
              </a:ext>
            </a:extLst>
          </p:cNvPr>
          <p:cNvSpPr txBox="1"/>
          <p:nvPr/>
        </p:nvSpPr>
        <p:spPr>
          <a:xfrm>
            <a:off x="4721998" y="2150149"/>
            <a:ext cx="731301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/>
              <a:t>PyQt5로 GUI 구현</a:t>
            </a:r>
            <a:endParaRPr lang="ko-KR"/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FA3687-6614-39E1-D457-19296D5F4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023" y="2710249"/>
            <a:ext cx="3184440" cy="1931773"/>
          </a:xfrm>
          <a:prstGeom prst="rect">
            <a:avLst/>
          </a:prstGeom>
        </p:spPr>
      </p:pic>
      <p:pic>
        <p:nvPicPr>
          <p:cNvPr id="5" name="그림 4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8CEFA6-AFFB-5536-AD4F-2FC1A6741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756" y="4756321"/>
            <a:ext cx="3197568" cy="18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3790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E9423-4E11-6C5B-2813-697782FF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D39B5925-28EA-23BD-81CE-FE0A32B596BA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814FABE2-118E-2F4F-16AF-0D9B2C0BB4D8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48488C8F-163D-871B-8464-2924EC301974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F249C2A0-770E-7572-816D-B7514FE69F9E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2D58367C-B1A6-DC63-364D-2EF6E30A61BB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FF8B4EDB-E885-B01D-1000-8B7D3D808972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9E344354-26BB-037F-42F5-ADA166F7D97F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D0757B8B-CB61-80CF-3576-80EA39AEFB7A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26FB7B6E-441A-8C66-63D9-D5FCE928FA79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GUI</a:t>
              </a: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(Graphical User Interface)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9343032B-7160-2230-7B3F-548B3A6FB08F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AAB4B565-06C4-5FC6-B1A9-29EC45A007F8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803730"/>
            <a:ext cx="12191760" cy="233280"/>
          </a:xfrm>
          <a:prstGeom prst="rect">
            <a:avLst/>
          </a:prstGeom>
          <a:ln w="0">
            <a:noFill/>
          </a:ln>
        </p:spPr>
      </p:pic>
      <p:pic>
        <p:nvPicPr>
          <p:cNvPr id="3" name="그림 2" descr="교통 표지판, 표지판, 간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DB35841-A19A-F235-1487-FB6F90A9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369" y="3460407"/>
            <a:ext cx="2345210" cy="1811296"/>
          </a:xfrm>
          <a:prstGeom prst="rect">
            <a:avLst/>
          </a:prstGeom>
        </p:spPr>
      </p:pic>
      <p:pic>
        <p:nvPicPr>
          <p:cNvPr id="5" name="그림 4" descr="교통 표지판, 간판, 표지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93932B-DD49-7883-E07B-E7BC4E71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994" y="3086614"/>
            <a:ext cx="3001662" cy="2558879"/>
          </a:xfrm>
          <a:prstGeom prst="rect">
            <a:avLst/>
          </a:prstGeom>
        </p:spPr>
      </p:pic>
      <p:pic>
        <p:nvPicPr>
          <p:cNvPr id="7" name="그림 6" descr="스크린샷, 다채로움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7DD6EB-72AB-6F0B-252D-6FD563D1A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049" y="2283039"/>
            <a:ext cx="2018013" cy="1323975"/>
          </a:xfrm>
          <a:prstGeom prst="rect">
            <a:avLst/>
          </a:prstGeom>
        </p:spPr>
      </p:pic>
      <p:pic>
        <p:nvPicPr>
          <p:cNvPr id="8" name="그림 7" descr="노랑, 원, 천체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44D81A-1053-3875-7709-F3B444413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6167" y="3692996"/>
            <a:ext cx="2009775" cy="1304925"/>
          </a:xfrm>
          <a:prstGeom prst="rect">
            <a:avLst/>
          </a:prstGeom>
        </p:spPr>
      </p:pic>
      <p:pic>
        <p:nvPicPr>
          <p:cNvPr id="9" name="그림 8" descr="다채로움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DE1AF3-3EEB-59EA-36D1-D2385BACA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622" y="5084804"/>
            <a:ext cx="1971675" cy="1301578"/>
          </a:xfrm>
          <a:prstGeom prst="rect">
            <a:avLst/>
          </a:prstGeom>
        </p:spPr>
      </p:pic>
      <p:pic>
        <p:nvPicPr>
          <p:cNvPr id="10" name="그림 9" descr="상징, 직사각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26717A-3C3A-C5EE-0C05-3E7CF71B6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980" y="3462337"/>
            <a:ext cx="1951340" cy="18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5706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8F2B9-B924-3C80-A0CA-43EFACC6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>
            <a:extLst>
              <a:ext uri="{FF2B5EF4-FFF2-40B4-BE49-F238E27FC236}">
                <a16:creationId xmlns:a16="http://schemas.microsoft.com/office/drawing/2014/main" id="{95ACADD6-1E00-C944-3F71-4C1851697A2D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>
            <a:extLst>
              <a:ext uri="{FF2B5EF4-FFF2-40B4-BE49-F238E27FC236}">
                <a16:creationId xmlns:a16="http://schemas.microsoft.com/office/drawing/2014/main" id="{79CAE7D9-DC02-51C8-682C-562715F1E879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>
              <a:extLst>
                <a:ext uri="{FF2B5EF4-FFF2-40B4-BE49-F238E27FC236}">
                  <a16:creationId xmlns:a16="http://schemas.microsoft.com/office/drawing/2014/main" id="{1086F5B6-58A7-B139-FE85-8E183DC33487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>
              <a:extLst>
                <a:ext uri="{FF2B5EF4-FFF2-40B4-BE49-F238E27FC236}">
                  <a16:creationId xmlns:a16="http://schemas.microsoft.com/office/drawing/2014/main" id="{1BDEB792-99A5-4913-54D3-6B8F1DEC6BF5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>
              <a:extLst>
                <a:ext uri="{FF2B5EF4-FFF2-40B4-BE49-F238E27FC236}">
                  <a16:creationId xmlns:a16="http://schemas.microsoft.com/office/drawing/2014/main" id="{B032D275-92A0-82C7-EBBD-240E0D3AF89D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>
            <a:extLst>
              <a:ext uri="{FF2B5EF4-FFF2-40B4-BE49-F238E27FC236}">
                <a16:creationId xmlns:a16="http://schemas.microsoft.com/office/drawing/2014/main" id="{E77D2B05-B4BB-CADA-AD37-3EAF9910B73F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>
            <a:extLst>
              <a:ext uri="{FF2B5EF4-FFF2-40B4-BE49-F238E27FC236}">
                <a16:creationId xmlns:a16="http://schemas.microsoft.com/office/drawing/2014/main" id="{7680DC65-739A-CED3-1656-3ABDDB637A8A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>
            <a:extLst>
              <a:ext uri="{FF2B5EF4-FFF2-40B4-BE49-F238E27FC236}">
                <a16:creationId xmlns:a16="http://schemas.microsoft.com/office/drawing/2014/main" id="{36B5B2F7-5A7C-E5D7-AA38-8259D4267377}"/>
              </a:ext>
            </a:extLst>
          </p:cNvPr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>
              <a:extLst>
                <a:ext uri="{FF2B5EF4-FFF2-40B4-BE49-F238E27FC236}">
                  <a16:creationId xmlns:a16="http://schemas.microsoft.com/office/drawing/2014/main" id="{1C022AAE-AA1A-9CF0-98E3-07D1C19DDF12}"/>
                </a:ext>
              </a:extLst>
            </p:cNvPr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r>
                <a:rPr lang="en-US" altLang="ko-KR" b="1" spc="-1">
                  <a:solidFill>
                    <a:srgbClr val="333F4F"/>
                  </a:solidFill>
                  <a:latin typeface="Malgun Gothic"/>
                  <a:ea typeface="+mn-lt"/>
                </a:rPr>
                <a:t>GUI(</a:t>
              </a:r>
              <a:r>
                <a:rPr lang="en-US" b="1" spc="-1">
                  <a:solidFill>
                    <a:srgbClr val="333F4F"/>
                  </a:solidFill>
                  <a:latin typeface="Malgun Gothic"/>
                  <a:ea typeface="+mn-lt"/>
                  <a:cs typeface="+mn-lt"/>
                </a:rPr>
                <a:t>Graphical User </a:t>
              </a:r>
              <a:r>
                <a:rPr lang="en-US" b="1" spc="-1">
                  <a:solidFill>
                    <a:srgbClr val="333F4F"/>
                  </a:solidFill>
                  <a:ea typeface="+mn-lt"/>
                  <a:cs typeface="Arial"/>
                </a:rPr>
                <a:t>Interface</a:t>
              </a:r>
              <a:r>
                <a:rPr lang="en-US" altLang="ko-KR" b="1" spc="-1">
                  <a:solidFill>
                    <a:srgbClr val="333F4F"/>
                  </a:solidFill>
                  <a:latin typeface="Malgun Gothic"/>
                  <a:ea typeface="+mn-lt"/>
                </a:rPr>
                <a:t>)</a:t>
              </a:r>
              <a:endParaRPr lang="en-US" altLang="ko-KR">
                <a:latin typeface="Malgun Gothic"/>
                <a:ea typeface="+mn-lt"/>
              </a:endParaRPr>
            </a:p>
          </p:txBody>
        </p:sp>
        <p:sp>
          <p:nvSpPr>
            <p:cNvPr id="311" name="그래픽 43">
              <a:extLst>
                <a:ext uri="{FF2B5EF4-FFF2-40B4-BE49-F238E27FC236}">
                  <a16:creationId xmlns:a16="http://schemas.microsoft.com/office/drawing/2014/main" id="{0BE2AF83-5373-AFF1-449E-24F015C00301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>
            <a:extLst>
              <a:ext uri="{FF2B5EF4-FFF2-40B4-BE49-F238E27FC236}">
                <a16:creationId xmlns:a16="http://schemas.microsoft.com/office/drawing/2014/main" id="{136D442E-3F38-F1E7-30CC-512DFCA5B27A}"/>
              </a:ext>
            </a:extLst>
          </p:cNvPr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C5C9BB2-A8CF-FB0D-B439-70F969B99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698938"/>
              </p:ext>
            </p:extLst>
          </p:nvPr>
        </p:nvGraphicFramePr>
        <p:xfrm>
          <a:off x="5739983" y="2604540"/>
          <a:ext cx="5983494" cy="38256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28330">
                  <a:extLst>
                    <a:ext uri="{9D8B030D-6E8A-4147-A177-3AD203B41FA5}">
                      <a16:colId xmlns:a16="http://schemas.microsoft.com/office/drawing/2014/main" val="2778866498"/>
                    </a:ext>
                  </a:extLst>
                </a:gridCol>
                <a:gridCol w="1977582">
                  <a:extLst>
                    <a:ext uri="{9D8B030D-6E8A-4147-A177-3AD203B41FA5}">
                      <a16:colId xmlns:a16="http://schemas.microsoft.com/office/drawing/2014/main" val="4035293144"/>
                    </a:ext>
                  </a:extLst>
                </a:gridCol>
                <a:gridCol w="1977582">
                  <a:extLst>
                    <a:ext uri="{9D8B030D-6E8A-4147-A177-3AD203B41FA5}">
                      <a16:colId xmlns:a16="http://schemas.microsoft.com/office/drawing/2014/main" val="3167950375"/>
                    </a:ext>
                  </a:extLst>
                </a:gridCol>
              </a:tblGrid>
              <a:tr h="3622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b="1" err="1"/>
                        <a:t>토픽명</a:t>
                      </a:r>
                      <a:endParaRPr lang="ko-KR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b="1"/>
                        <a:t>타입</a:t>
                      </a:r>
                      <a:endParaRPr lang="ko-KR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b="1"/>
                        <a:t>설명</a:t>
                      </a:r>
                      <a:endParaRPr lang="ko-KR"/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964553"/>
                  </a:ext>
                </a:extLst>
              </a:tr>
              <a:tr h="117389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400" b="1" i="0" u="none" strike="noStrike" noProof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</a:rPr>
                        <a:t>detect</a:t>
                      </a:r>
                      <a:r>
                        <a:rPr lang="af-ZA" sz="1400" b="1" i="0" u="none" strike="noStrike" noProof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</a:rPr>
                        <a:t>image_traffic_light</a:t>
                      </a:r>
                      <a:r>
                        <a:rPr lang="af-ZA" sz="1400" b="1" i="0" u="none" strike="noStrike" noProof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</a:rPr>
                        <a:t>compressed</a:t>
                      </a:r>
                      <a:endParaRPr lang="ko-KR" sz="1400" b="1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af-ZA" sz="1400" b="1" i="0" u="none" strike="noStrike" noProof="0">
                        <a:solidFill>
                          <a:schemeClr val="tx1"/>
                        </a:solidFill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endParaRPr lang="af-ZA" altLang="ko-KR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CompressedImage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af-ZA" altLang="ko-KR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af-ZA" sz="1400" b="1">
                          <a:solidFill>
                            <a:schemeClr val="tx1"/>
                          </a:solidFill>
                        </a:rPr>
                        <a:t>신호등 감지 화면 수신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164779"/>
                  </a:ext>
                </a:extLst>
              </a:tr>
              <a:tr h="4968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4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af-ZA" sz="1400" b="1" err="1">
                          <a:solidFill>
                            <a:schemeClr val="tx1"/>
                          </a:solidFill>
                        </a:rPr>
                        <a:t>control</a:t>
                      </a:r>
                      <a:r>
                        <a:rPr lang="af-ZA" sz="14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af-ZA" sz="1400" b="1" err="1">
                          <a:solidFill>
                            <a:schemeClr val="tx1"/>
                          </a:solidFill>
                        </a:rPr>
                        <a:t>max_vel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Image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af-ZA" altLang="ko-KR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YOLO 화면수신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695153"/>
                  </a:ext>
                </a:extLst>
              </a:tr>
              <a:tr h="49686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4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/</a:t>
                      </a: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cmd_vel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af-ZA" altLang="ko-KR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Twist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af-ZA" altLang="ko-KR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af-ZA" sz="1400" b="1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af-ZA" sz="1400" b="1">
                          <a:solidFill>
                            <a:schemeClr val="tx1"/>
                          </a:solidFill>
                        </a:rPr>
                        <a:t> ​</a:t>
                      </a:r>
                      <a:r>
                        <a:rPr lang="ko-KR" altLang="af-ZA" sz="1400" b="1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af-ZA" altLang="ko-KR" sz="14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수신</a:t>
                      </a:r>
                      <a:endParaRPr lang="ko-KR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95423"/>
                  </a:ext>
                </a:extLst>
              </a:tr>
              <a:tr h="72080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400" b="1" i="0" u="none" strike="noStrike" noProof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</a:rPr>
                        <a:t>detect</a:t>
                      </a:r>
                      <a:r>
                        <a:rPr lang="af-ZA" sz="1400" b="1" i="0" u="none" strike="noStrike" noProof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</a:rPr>
                        <a:t>image_lane</a:t>
                      </a:r>
                      <a:r>
                        <a:rPr lang="af-ZA" sz="1400" b="1" i="0" u="none" strike="noStrike" noProof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</a:rPr>
                        <a:t>compressed</a:t>
                      </a:r>
                      <a:endParaRPr lang="ko-KR" sz="1400" b="1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af-ZA" sz="1400" b="1" i="0" u="none" strike="noStrike" noProof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CompressedImage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af-ZA" altLang="ko-KR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라인 감지 화면 수신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57552"/>
                  </a:ext>
                </a:extLst>
              </a:tr>
              <a:tr h="42733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400" b="1" i="0" u="none" strike="noStrike" noProof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af-ZA" sz="1400" b="1" i="0" u="none" strike="noStrike" noProof="0" err="1">
                          <a:solidFill>
                            <a:schemeClr val="tx1"/>
                          </a:solidFill>
                        </a:rPr>
                        <a:t>traffic_light_status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af-ZA" altLang="ko-KR" sz="1400" b="1" i="0" u="none" strike="noStrike" noProof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4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String</a:t>
                      </a:r>
                      <a:endParaRPr lang="ko-KR" altLang="en-US" sz="1400" b="1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af-ZA" altLang="ko-KR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신호등 탐지 결과 수신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8299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238FC12-4317-3B63-9C87-7E688BBF6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40582"/>
              </p:ext>
            </p:extLst>
          </p:nvPr>
        </p:nvGraphicFramePr>
        <p:xfrm>
          <a:off x="257432" y="2605216"/>
          <a:ext cx="5240515" cy="30534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1538">
                  <a:extLst>
                    <a:ext uri="{9D8B030D-6E8A-4147-A177-3AD203B41FA5}">
                      <a16:colId xmlns:a16="http://schemas.microsoft.com/office/drawing/2014/main" val="3109117670"/>
                    </a:ext>
                  </a:extLst>
                </a:gridCol>
                <a:gridCol w="1050324">
                  <a:extLst>
                    <a:ext uri="{9D8B030D-6E8A-4147-A177-3AD203B41FA5}">
                      <a16:colId xmlns:a16="http://schemas.microsoft.com/office/drawing/2014/main" val="2953782051"/>
                    </a:ext>
                  </a:extLst>
                </a:gridCol>
                <a:gridCol w="2058653">
                  <a:extLst>
                    <a:ext uri="{9D8B030D-6E8A-4147-A177-3AD203B41FA5}">
                      <a16:colId xmlns:a16="http://schemas.microsoft.com/office/drawing/2014/main" val="196016239"/>
                    </a:ext>
                  </a:extLst>
                </a:gridCol>
              </a:tblGrid>
              <a:tr h="424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err="1"/>
                        <a:t>토픽명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A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/>
                        <a:t>설명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88A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00740"/>
                  </a:ext>
                </a:extLst>
              </a:tr>
              <a:tr h="106183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af-ZA" sz="1800" b="1" i="0" u="none" strike="noStrike" noProof="0">
                        <a:solidFill>
                          <a:schemeClr val="tx1"/>
                        </a:solidFill>
                        <a:latin typeface="Arial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/</a:t>
                      </a:r>
                      <a:r>
                        <a:rPr lang="af-ZA" sz="18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control</a:t>
                      </a:r>
                      <a:r>
                        <a:rPr lang="af-ZA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/</a:t>
                      </a:r>
                      <a:r>
                        <a:rPr lang="af-ZA" sz="18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max_vel</a:t>
                      </a:r>
                      <a:endParaRPr lang="af-ZA" altLang="ko-KR" sz="1800" b="1" i="0" u="none" strike="noStrike" noProof="0">
                        <a:solidFill>
                          <a:schemeClr val="tx1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af-ZA" sz="1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Float64</a:t>
                      </a:r>
                      <a:endParaRPr lang="ko-KR" altLang="en-US" sz="1800" b="1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af-ZA" sz="1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</a:rPr>
                        <a:t>로봇 이동 속도 명령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285271"/>
                  </a:ext>
                </a:extLst>
              </a:tr>
              <a:tr h="92675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/</a:t>
                      </a:r>
                      <a:r>
                        <a:rPr lang="af-ZA" sz="18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detect</a:t>
                      </a:r>
                      <a:r>
                        <a:rPr lang="af-ZA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/</a:t>
                      </a:r>
                      <a:r>
                        <a:rPr lang="af-ZA" sz="18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parking_sign_detected</a:t>
                      </a:r>
                      <a:endParaRPr lang="ko-KR" altLang="en-US" sz="1800" b="1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af-ZA" altLang="ko-KR" sz="1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800" b="1" err="1">
                          <a:solidFill>
                            <a:schemeClr val="tx1"/>
                          </a:solidFill>
                        </a:rPr>
                        <a:t>Bool</a:t>
                      </a:r>
                      <a:endParaRPr lang="af-ZA" sz="1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</a:rPr>
                        <a:t>주차 모드 진입 신호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69742"/>
                  </a:ext>
                </a:extLst>
              </a:tr>
              <a:tr h="53091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/</a:t>
                      </a:r>
                      <a:r>
                        <a:rPr lang="af-ZA" sz="18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start</a:t>
                      </a:r>
                      <a:endParaRPr lang="ko-KR" altLang="en-US" sz="1800" b="1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af-ZA" altLang="ko-KR" sz="1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8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Bool</a:t>
                      </a:r>
                      <a:endParaRPr lang="ko-KR" altLang="en-US" sz="1800" b="1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af-ZA" sz="1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err="1">
                          <a:solidFill>
                            <a:schemeClr val="tx1"/>
                          </a:solidFill>
                        </a:rPr>
                        <a:t>출차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</a:rPr>
                        <a:t> 신호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4984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0401409-2078-526D-9BD5-B6BAB016F2B8}"/>
              </a:ext>
            </a:extLst>
          </p:cNvPr>
          <p:cNvSpPr txBox="1"/>
          <p:nvPr/>
        </p:nvSpPr>
        <p:spPr>
          <a:xfrm>
            <a:off x="262329" y="2086131"/>
            <a:ext cx="1848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err="1"/>
              <a:t>Publish</a:t>
            </a:r>
            <a:endParaRPr lang="ko-KR" altLang="en-US" sz="20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553B62-B3CB-EB6A-53C5-DC94CA4B6E4F}"/>
              </a:ext>
            </a:extLst>
          </p:cNvPr>
          <p:cNvSpPr txBox="1"/>
          <p:nvPr/>
        </p:nvSpPr>
        <p:spPr>
          <a:xfrm>
            <a:off x="5739983" y="2086130"/>
            <a:ext cx="1848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2000" b="1" err="1">
                <a:cs typeface="Arial"/>
              </a:rPr>
              <a:t>Subscription</a:t>
            </a:r>
            <a:endParaRPr lang="ko-KR" err="1"/>
          </a:p>
        </p:txBody>
      </p:sp>
    </p:spTree>
    <p:extLst>
      <p:ext uri="{BB962C8B-B14F-4D97-AF65-F5344CB8AC3E}">
        <p14:creationId xmlns:p14="http://schemas.microsoft.com/office/powerpoint/2010/main" val="345080733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그래픽 60"/>
          <p:cNvPicPr/>
          <p:nvPr/>
        </p:nvPicPr>
        <p:blipFill>
          <a:blip r:embed="rId2"/>
          <a:stretch/>
        </p:blipFill>
        <p:spPr>
          <a:xfrm>
            <a:off x="600" y="-241628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522" name="그래픽 55"/>
          <p:cNvPicPr/>
          <p:nvPr/>
        </p:nvPicPr>
        <p:blipFill>
          <a:blip r:embed="rId3"/>
          <a:srcRect r="2092" b="22186"/>
          <a:stretch/>
        </p:blipFill>
        <p:spPr>
          <a:xfrm rot="16200000">
            <a:off x="10645200" y="3135960"/>
            <a:ext cx="2550240" cy="541080"/>
          </a:xfrm>
          <a:prstGeom prst="rect">
            <a:avLst/>
          </a:prstGeom>
          <a:ln w="0">
            <a:noFill/>
          </a:ln>
        </p:spPr>
      </p:pic>
      <p:pic>
        <p:nvPicPr>
          <p:cNvPr id="523" name="그래픽 53"/>
          <p:cNvPicPr/>
          <p:nvPr/>
        </p:nvPicPr>
        <p:blipFill>
          <a:blip r:embed="rId4"/>
          <a:srcRect t="5757" r="51762"/>
          <a:stretch/>
        </p:blipFill>
        <p:spPr>
          <a:xfrm rot="10800000">
            <a:off x="720" y="5284800"/>
            <a:ext cx="1368720" cy="1573200"/>
          </a:xfrm>
          <a:prstGeom prst="rect">
            <a:avLst/>
          </a:prstGeom>
          <a:ln w="0">
            <a:noFill/>
          </a:ln>
        </p:spPr>
      </p:pic>
      <p:sp>
        <p:nvSpPr>
          <p:cNvPr id="524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525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526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527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528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05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pic>
        <p:nvPicPr>
          <p:cNvPr id="529" name="그림 34"/>
          <p:cNvPicPr/>
          <p:nvPr/>
        </p:nvPicPr>
        <p:blipFill>
          <a:blip r:embed="rId5">
            <a:alphaModFix amt="27000"/>
          </a:blip>
          <a:stretch/>
        </p:blipFill>
        <p:spPr>
          <a:xfrm flipH="1">
            <a:off x="720" y="2130840"/>
            <a:ext cx="12191400" cy="232920"/>
          </a:xfrm>
          <a:prstGeom prst="rect">
            <a:avLst/>
          </a:prstGeom>
          <a:ln w="0">
            <a:noFill/>
          </a:ln>
        </p:spPr>
      </p:pic>
      <p:sp>
        <p:nvSpPr>
          <p:cNvPr id="530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31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532" name="그룹 7"/>
          <p:cNvGrpSpPr/>
          <p:nvPr/>
        </p:nvGrpSpPr>
        <p:grpSpPr>
          <a:xfrm>
            <a:off x="541800" y="2407680"/>
            <a:ext cx="5363280" cy="1748160"/>
            <a:chOff x="541800" y="2407680"/>
            <a:chExt cx="5363280" cy="1748160"/>
          </a:xfrm>
        </p:grpSpPr>
        <p:sp>
          <p:nvSpPr>
            <p:cNvPr id="533" name="사각형: 둥근 모서리 11"/>
            <p:cNvSpPr/>
            <p:nvPr/>
          </p:nvSpPr>
          <p:spPr>
            <a:xfrm>
              <a:off x="541800" y="2408040"/>
              <a:ext cx="5363280" cy="174780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36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34" name="직사각형 19"/>
            <p:cNvSpPr/>
            <p:nvPr/>
          </p:nvSpPr>
          <p:spPr>
            <a:xfrm rot="5400000">
              <a:off x="3177720" y="234360"/>
              <a:ext cx="93240" cy="443916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35" name="TextBox 39"/>
            <p:cNvSpPr/>
            <p:nvPr/>
          </p:nvSpPr>
          <p:spPr>
            <a:xfrm>
              <a:off x="758160" y="2900160"/>
              <a:ext cx="5051160" cy="74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20000"/>
                </a:lnSpc>
                <a:buNone/>
              </a:pPr>
              <a:r>
                <a:rPr lang="ko-KR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완성도 평가</a:t>
              </a:r>
              <a:endParaRPr lang="en-US" sz="1800" b="0" strike="noStrike" spc="-1">
                <a:latin typeface="Noto Sans CJK KR"/>
              </a:endParaRPr>
            </a:p>
            <a:p>
              <a:pPr algn="ctr">
                <a:lnSpc>
                  <a:spcPct val="120000"/>
                </a:lnSpc>
                <a:buNone/>
              </a:pPr>
              <a:r>
                <a:rPr lang="en-US" sz="18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10/10</a:t>
              </a:r>
              <a:endParaRPr lang="en-US" sz="1800" b="0" strike="noStrike" spc="-1">
                <a:latin typeface="Noto Sans CJK KR"/>
              </a:endParaRPr>
            </a:p>
          </p:txBody>
        </p:sp>
      </p:grpSp>
      <p:grpSp>
        <p:nvGrpSpPr>
          <p:cNvPr id="536" name="그룹 8"/>
          <p:cNvGrpSpPr/>
          <p:nvPr/>
        </p:nvGrpSpPr>
        <p:grpSpPr>
          <a:xfrm>
            <a:off x="546840" y="4682520"/>
            <a:ext cx="5363280" cy="1748160"/>
            <a:chOff x="546840" y="4682520"/>
            <a:chExt cx="5363280" cy="1748160"/>
          </a:xfrm>
        </p:grpSpPr>
        <p:sp>
          <p:nvSpPr>
            <p:cNvPr id="537" name="사각형: 둥근 모서리 13"/>
            <p:cNvSpPr/>
            <p:nvPr/>
          </p:nvSpPr>
          <p:spPr>
            <a:xfrm>
              <a:off x="546840" y="4682880"/>
              <a:ext cx="5363280" cy="174780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36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38" name="직사각형 42"/>
            <p:cNvSpPr/>
            <p:nvPr/>
          </p:nvSpPr>
          <p:spPr>
            <a:xfrm rot="5400000">
              <a:off x="3182400" y="2509200"/>
              <a:ext cx="93240" cy="443916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39" name="TextBox 46"/>
            <p:cNvSpPr/>
            <p:nvPr/>
          </p:nvSpPr>
          <p:spPr>
            <a:xfrm>
              <a:off x="730440" y="5432400"/>
              <a:ext cx="4995000" cy="39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10000"/>
                </a:lnSpc>
                <a:buNone/>
              </a:pPr>
              <a:r>
                <a:rPr lang="ko-KR" sz="1800" b="0" strike="noStrike" spc="-1">
                  <a:solidFill>
                    <a:srgbClr val="3B3838"/>
                  </a:solidFill>
                  <a:latin typeface="Arial"/>
                  <a:ea typeface="DejaVu Sans"/>
                </a:rPr>
                <a:t>우리 팀이 </a:t>
              </a:r>
              <a:r>
                <a:rPr lang="ko-KR" sz="1800" b="1" strike="noStrike" spc="-1">
                  <a:solidFill>
                    <a:srgbClr val="FFC000"/>
                  </a:solidFill>
                  <a:latin typeface="Arial"/>
                  <a:ea typeface="DejaVu Sans"/>
                </a:rPr>
                <a:t>잘한 부분과 아쉬운 점</a:t>
              </a:r>
              <a:endParaRPr lang="en-US" sz="1800" b="0" strike="noStrike" spc="-1">
                <a:latin typeface="Noto Sans CJK KR"/>
              </a:endParaRPr>
            </a:p>
          </p:txBody>
        </p:sp>
      </p:grpSp>
      <p:pic>
        <p:nvPicPr>
          <p:cNvPr id="540" name="그래픽 57"/>
          <p:cNvPicPr/>
          <p:nvPr/>
        </p:nvPicPr>
        <p:blipFill>
          <a:blip r:embed="rId6"/>
          <a:stretch/>
        </p:blipFill>
        <p:spPr>
          <a:xfrm rot="1800000">
            <a:off x="377640" y="4326840"/>
            <a:ext cx="137520" cy="137520"/>
          </a:xfrm>
          <a:prstGeom prst="rect">
            <a:avLst/>
          </a:prstGeom>
          <a:ln w="0">
            <a:noFill/>
          </a:ln>
        </p:spPr>
      </p:pic>
      <p:sp>
        <p:nvSpPr>
          <p:cNvPr id="541" name="TextBox 6"/>
          <p:cNvSpPr/>
          <p:nvPr/>
        </p:nvSpPr>
        <p:spPr>
          <a:xfrm>
            <a:off x="6323760" y="4591493"/>
            <a:ext cx="5622720" cy="19244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500">
                <a:latin typeface="Malgun Gothic"/>
                <a:ea typeface="Malgun Gothic"/>
              </a:rPr>
              <a:t>1.</a:t>
            </a:r>
            <a:r>
              <a:rPr lang="ko-KR" altLang="en-US" sz="1500">
                <a:latin typeface="Malgun Gothic"/>
                <a:ea typeface="Malgun Gothic"/>
              </a:rPr>
              <a:t> 역할 분담 기반의 </a:t>
            </a:r>
            <a:r>
              <a:rPr lang="ko-KR" altLang="en-US" sz="1500" b="1">
                <a:latin typeface="Malgun Gothic"/>
                <a:ea typeface="Malgun Gothic"/>
              </a:rPr>
              <a:t>효율적 협업 체계</a:t>
            </a:r>
            <a:endParaRPr lang="en-US" altLang="ko-KR" sz="1500" b="1">
              <a:latin typeface="Malgun Gothic"/>
              <a:ea typeface="Malgun Gothic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ko-KR" sz="1500" b="0" strike="noStrike" spc="-1">
                <a:solidFill>
                  <a:srgbClr val="3B3838"/>
                </a:solidFill>
                <a:latin typeface="맑은 고딕"/>
                <a:ea typeface="맑은 고딕"/>
              </a:rPr>
              <a:t>2. </a:t>
            </a:r>
            <a:r>
              <a:rPr lang="ko-KR" altLang="en-US" sz="1500" b="1" spc="-1">
                <a:solidFill>
                  <a:srgbClr val="3B3838"/>
                </a:solidFill>
                <a:latin typeface="맑은 고딕"/>
                <a:ea typeface="맑은 고딕"/>
              </a:rPr>
              <a:t>최종 프로젝트와의 높은 연관성</a:t>
            </a:r>
            <a:r>
              <a:rPr lang="en-US" altLang="ko-KR" sz="1500" b="1" spc="-1">
                <a:solidFill>
                  <a:srgbClr val="3B3838"/>
                </a:solidFill>
                <a:latin typeface="맑은 고딕"/>
                <a:ea typeface="맑은 고딕"/>
              </a:rPr>
              <a:t>(</a:t>
            </a:r>
            <a:r>
              <a:rPr lang="ko-KR" altLang="en-US" sz="1500" b="1" spc="-1">
                <a:solidFill>
                  <a:srgbClr val="3B3838"/>
                </a:solidFill>
                <a:latin typeface="맑은 고딕"/>
                <a:ea typeface="맑은 고딕"/>
              </a:rPr>
              <a:t>자율주행 및  </a:t>
            </a:r>
            <a:r>
              <a:rPr lang="en-US" altLang="ko-KR" sz="1500" b="1" spc="-1">
                <a:solidFill>
                  <a:srgbClr val="3B3838"/>
                </a:solidFill>
                <a:latin typeface="맑은 고딕"/>
                <a:ea typeface="맑은 고딕"/>
              </a:rPr>
              <a:t>ADAS)</a:t>
            </a:r>
            <a:endParaRPr lang="en-US" altLang="ko-KR" sz="1500" b="0" strike="noStrike" spc="-1">
              <a:solidFill>
                <a:srgbClr val="3B3838"/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</a:pPr>
            <a:r>
              <a:rPr lang="en-US" sz="1500" spc="-1">
                <a:solidFill>
                  <a:srgbClr val="3B3838"/>
                </a:solidFill>
                <a:latin typeface="맑은 고딕"/>
                <a:ea typeface="맑은 고딕"/>
              </a:rPr>
              <a:t>3. </a:t>
            </a:r>
            <a:r>
              <a:rPr lang="ko-KR" altLang="en-US" sz="1500" spc="-1">
                <a:solidFill>
                  <a:srgbClr val="3B3838"/>
                </a:solidFill>
                <a:latin typeface="맑은 고딕"/>
                <a:ea typeface="맑은 고딕"/>
              </a:rPr>
              <a:t>다양한 시도 </a:t>
            </a:r>
            <a:r>
              <a:rPr lang="en-US" altLang="ko-KR" sz="1500" spc="-1">
                <a:solidFill>
                  <a:srgbClr val="3B3838"/>
                </a:solidFill>
                <a:latin typeface="맑은 고딕"/>
                <a:ea typeface="맑은 고딕"/>
              </a:rPr>
              <a:t>(</a:t>
            </a:r>
            <a:r>
              <a:rPr lang="en-US" altLang="ko-KR" sz="1500" b="1" spc="-1">
                <a:solidFill>
                  <a:srgbClr val="3B3838"/>
                </a:solidFill>
                <a:latin typeface="맑은 고딕"/>
                <a:ea typeface="맑은 고딕"/>
              </a:rPr>
              <a:t>YOLO</a:t>
            </a:r>
            <a:r>
              <a:rPr lang="ko-KR" altLang="en-US" sz="1500" b="1" spc="-1">
                <a:solidFill>
                  <a:srgbClr val="3B3838"/>
                </a:solidFill>
                <a:latin typeface="맑은 고딕"/>
                <a:ea typeface="맑은 고딕"/>
              </a:rPr>
              <a:t>와 </a:t>
            </a:r>
            <a:r>
              <a:rPr lang="en-US" altLang="ko-KR" sz="1500" b="1" spc="-1">
                <a:solidFill>
                  <a:srgbClr val="3B3838"/>
                </a:solidFill>
                <a:latin typeface="맑은 고딕"/>
                <a:ea typeface="맑은 고딕"/>
              </a:rPr>
              <a:t>SIFT</a:t>
            </a:r>
            <a:r>
              <a:rPr lang="ko-KR" altLang="en-US" sz="1500" spc="-1">
                <a:solidFill>
                  <a:srgbClr val="3B3838"/>
                </a:solidFill>
                <a:latin typeface="맑은 고딕"/>
                <a:ea typeface="맑은 고딕"/>
              </a:rPr>
              <a:t>로 구현</a:t>
            </a:r>
            <a:r>
              <a:rPr lang="en-US" altLang="ko-KR" sz="1500" spc="-1">
                <a:solidFill>
                  <a:srgbClr val="3B3838"/>
                </a:solidFill>
                <a:latin typeface="맑은 고딕"/>
                <a:ea typeface="맑은 고딕"/>
              </a:rPr>
              <a:t>)</a:t>
            </a:r>
            <a:endParaRPr lang="en-US" sz="1500" b="0" strike="noStrike" spc="-1"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buNone/>
            </a:pPr>
            <a:r>
              <a:rPr lang="en-US" sz="1500" b="0" strike="noStrike" spc="-1">
                <a:latin typeface="맑은 고딕"/>
                <a:ea typeface="맑은 고딕"/>
              </a:rPr>
              <a:t>--------------------------------------------------------------------</a:t>
            </a:r>
          </a:p>
          <a:p>
            <a:pPr>
              <a:lnSpc>
                <a:spcPct val="130000"/>
              </a:lnSpc>
            </a:pPr>
            <a:r>
              <a:rPr lang="en-US" altLang="ko-KR" sz="1500" b="1"/>
              <a:t>1.</a:t>
            </a:r>
            <a:r>
              <a:rPr lang="ko-KR" altLang="en-US" sz="1500" b="1"/>
              <a:t> 실전 적용 경험 부족 </a:t>
            </a:r>
            <a:r>
              <a:rPr lang="en-US" altLang="ko-KR" sz="1500"/>
              <a:t>(</a:t>
            </a:r>
            <a:r>
              <a:rPr lang="ko-KR" altLang="en-US" sz="1500"/>
              <a:t>아직 변수를 모름</a:t>
            </a:r>
            <a:r>
              <a:rPr lang="en-US" altLang="ko-KR" sz="1500"/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500" b="0" strike="noStrike" spc="-1">
                <a:solidFill>
                  <a:srgbClr val="3B3838"/>
                </a:solidFill>
                <a:latin typeface="맑은 고딕"/>
                <a:ea typeface="맑은 고딕"/>
              </a:rPr>
              <a:t>2. </a:t>
            </a:r>
            <a:r>
              <a:rPr lang="ko-KR" altLang="en-US" sz="1500" b="1" spc="-1">
                <a:solidFill>
                  <a:srgbClr val="3B3838"/>
                </a:solidFill>
                <a:latin typeface="맑은 고딕"/>
                <a:ea typeface="맑은 고딕"/>
              </a:rPr>
              <a:t>빛 반사에 </a:t>
            </a:r>
            <a:r>
              <a:rPr lang="ko-KR" altLang="en-US" sz="1500" spc="-1">
                <a:solidFill>
                  <a:srgbClr val="3B3838"/>
                </a:solidFill>
                <a:latin typeface="맑은 고딕"/>
                <a:ea typeface="맑은 고딕"/>
              </a:rPr>
              <a:t>의한 객체 인식률 하락 </a:t>
            </a:r>
            <a:r>
              <a:rPr lang="en-US" altLang="ko-KR" sz="1500" spc="-1">
                <a:solidFill>
                  <a:srgbClr val="3B3838"/>
                </a:solidFill>
                <a:latin typeface="맑은 고딕"/>
                <a:ea typeface="맑은 고딕"/>
              </a:rPr>
              <a:t>(</a:t>
            </a:r>
            <a:r>
              <a:rPr lang="ko-KR" altLang="en-US" sz="1500" spc="-1">
                <a:solidFill>
                  <a:srgbClr val="3B3838"/>
                </a:solidFill>
                <a:latin typeface="맑은 고딕"/>
                <a:ea typeface="맑은 고딕"/>
              </a:rPr>
              <a:t>환경에 민감</a:t>
            </a:r>
            <a:r>
              <a:rPr lang="en-US" altLang="ko-KR" sz="1500" spc="-1">
                <a:solidFill>
                  <a:srgbClr val="3B3838"/>
                </a:solidFill>
                <a:latin typeface="맑은 고딕"/>
                <a:ea typeface="맑은 고딕"/>
              </a:rPr>
              <a:t>)</a:t>
            </a:r>
            <a:endParaRPr lang="en-US" sz="1500" b="0" strike="noStrike" spc="-1">
              <a:latin typeface="맑은 고딕"/>
              <a:ea typeface="맑은 고딕"/>
            </a:endParaRPr>
          </a:p>
        </p:txBody>
      </p:sp>
      <p:sp>
        <p:nvSpPr>
          <p:cNvPr id="542" name="TextBox 20"/>
          <p:cNvSpPr/>
          <p:nvPr/>
        </p:nvSpPr>
        <p:spPr>
          <a:xfrm>
            <a:off x="6323760" y="2373334"/>
            <a:ext cx="4995000" cy="18453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500" strike="noStrike" spc="-1">
                <a:solidFill>
                  <a:srgbClr val="3B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500" b="1" strike="noStrike" spc="-1">
                <a:solidFill>
                  <a:srgbClr val="3B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 제작한 데이터셋</a:t>
            </a:r>
            <a:endParaRPr lang="en-US" sz="1500" b="0" strike="noStrike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1500" b="0" strike="noStrike" spc="-1">
                <a:solidFill>
                  <a:srgbClr val="3B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sz="1500" b="0" strike="noStrike" spc="-1">
                <a:solidFill>
                  <a:srgbClr val="3B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인식</a:t>
            </a:r>
            <a:r>
              <a:rPr lang="ko-KR" altLang="en-US" sz="1500" spc="-1">
                <a:solidFill>
                  <a:srgbClr val="3B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sz="1500" b="1" strike="noStrike" spc="-1">
                <a:solidFill>
                  <a:srgbClr val="3B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sz="1500" b="0" strike="noStrike" spc="-1">
                <a:solidFill>
                  <a:srgbClr val="3B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strike="noStrike" spc="-1">
                <a:solidFill>
                  <a:srgbClr val="3B38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우수</a:t>
            </a:r>
            <a:endParaRPr lang="en-US" altLang="ko-KR" sz="1500" b="1" strike="noStrike" spc="-1">
              <a:solidFill>
                <a:srgbClr val="3B38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1500" b="0" strike="noStrike" spc="-1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500" b="0" strike="noStrike" spc="-1">
                <a:latin typeface="맑은 고딕" panose="020B0503020000020004" pitchFamily="50" charset="-127"/>
                <a:ea typeface="맑은 고딕" panose="020B0503020000020004" pitchFamily="50" charset="-127"/>
              </a:rPr>
              <a:t> 이슈 발생 시</a:t>
            </a:r>
            <a:r>
              <a:rPr lang="en-US" altLang="ko-KR" sz="1500" b="0" strike="noStrike" spc="-1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 b="0" strike="noStrike" spc="-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spc="-1">
                <a:solidFill>
                  <a:srgbClr val="040C28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Q</a:t>
            </a:r>
            <a:r>
              <a:rPr lang="en" altLang="ko-KR" sz="1600" b="1" i="0" err="1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uad</a:t>
            </a:r>
            <a:r>
              <a:rPr lang="en" altLang="ko-KR" sz="1600" b="1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-Core</a:t>
            </a:r>
            <a:r>
              <a:rPr lang="ko-KR" altLang="en-US" sz="1600" b="0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급 브레인스토밍으로 해결</a:t>
            </a:r>
            <a:endParaRPr lang="en" altLang="ko-KR" sz="1600" b="0" i="0">
              <a:solidFill>
                <a:srgbClr val="040C28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ko-KR" sz="1400" spc="-1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400" b="0" strike="noStrike" spc="-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400" strike="noStrike" spc="-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/>
              <a:t>현실감을 높인 </a:t>
            </a:r>
            <a:r>
              <a:rPr lang="ko-KR" altLang="en-US" sz="1600"/>
              <a:t>맵 커스터마이징</a:t>
            </a:r>
            <a:r>
              <a:rPr lang="en-US" altLang="ko-KR" sz="1600"/>
              <a:t>(</a:t>
            </a:r>
            <a:r>
              <a:rPr lang="ko-KR" altLang="en-US" sz="1600" b="1"/>
              <a:t>어린이보호구역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strike="noStrike" spc="-1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600" b="1" strike="noStrike" spc="-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/>
              <a:t>안정적으로 동작하는 </a:t>
            </a:r>
            <a:r>
              <a:rPr lang="ko-KR" altLang="en-US" sz="1600" b="1"/>
              <a:t>전 기능 구현 완료</a:t>
            </a:r>
            <a:endParaRPr lang="en-US" altLang="ko-KR" sz="1600" b="1"/>
          </a:p>
        </p:txBody>
      </p:sp>
    </p:spTree>
    <p:extLst>
      <p:ext uri="{BB962C8B-B14F-4D97-AF65-F5344CB8AC3E}">
        <p14:creationId xmlns:p14="http://schemas.microsoft.com/office/powerpoint/2010/main" val="39927032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그래픽 55"/>
          <p:cNvPicPr/>
          <p:nvPr/>
        </p:nvPicPr>
        <p:blipFill>
          <a:blip r:embed="rId3"/>
          <a:srcRect r="2092" b="22186"/>
          <a:stretch/>
        </p:blipFill>
        <p:spPr>
          <a:xfrm rot="16200000">
            <a:off x="10645200" y="3135960"/>
            <a:ext cx="2550240" cy="541080"/>
          </a:xfrm>
          <a:prstGeom prst="rect">
            <a:avLst/>
          </a:prstGeom>
          <a:ln w="0">
            <a:noFill/>
          </a:ln>
        </p:spPr>
      </p:pic>
      <p:pic>
        <p:nvPicPr>
          <p:cNvPr id="544" name="그래픽 53"/>
          <p:cNvPicPr/>
          <p:nvPr/>
        </p:nvPicPr>
        <p:blipFill>
          <a:blip r:embed="rId4"/>
          <a:srcRect t="5757" r="51762"/>
          <a:stretch/>
        </p:blipFill>
        <p:spPr>
          <a:xfrm rot="10800000">
            <a:off x="720" y="5284800"/>
            <a:ext cx="1368720" cy="1573200"/>
          </a:xfrm>
          <a:prstGeom prst="rect">
            <a:avLst/>
          </a:prstGeom>
          <a:ln w="0">
            <a:noFill/>
          </a:ln>
        </p:spPr>
      </p:pic>
      <p:sp>
        <p:nvSpPr>
          <p:cNvPr id="545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546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547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548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549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05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pic>
        <p:nvPicPr>
          <p:cNvPr id="550" name="그림 34"/>
          <p:cNvPicPr/>
          <p:nvPr/>
        </p:nvPicPr>
        <p:blipFill>
          <a:blip r:embed="rId5">
            <a:alphaModFix amt="27000"/>
          </a:blip>
          <a:stretch/>
        </p:blipFill>
        <p:spPr>
          <a:xfrm flipH="1">
            <a:off x="720" y="2130840"/>
            <a:ext cx="12191400" cy="232920"/>
          </a:xfrm>
          <a:prstGeom prst="rect">
            <a:avLst/>
          </a:prstGeom>
          <a:ln w="0">
            <a:noFill/>
          </a:ln>
        </p:spPr>
      </p:pic>
      <p:sp>
        <p:nvSpPr>
          <p:cNvPr id="551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52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557" name="그룹 15"/>
          <p:cNvGrpSpPr/>
          <p:nvPr/>
        </p:nvGrpSpPr>
        <p:grpSpPr>
          <a:xfrm>
            <a:off x="1461600" y="2261820"/>
            <a:ext cx="10130272" cy="4460712"/>
            <a:chOff x="546840" y="2529000"/>
            <a:chExt cx="5363280" cy="1748520"/>
          </a:xfrm>
        </p:grpSpPr>
        <p:sp>
          <p:nvSpPr>
            <p:cNvPr id="558" name="사각형: 둥근 모서리 16"/>
            <p:cNvSpPr/>
            <p:nvPr/>
          </p:nvSpPr>
          <p:spPr>
            <a:xfrm>
              <a:off x="546840" y="2529720"/>
              <a:ext cx="5363280" cy="174780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36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59" name="직사각형 45"/>
            <p:cNvSpPr/>
            <p:nvPr/>
          </p:nvSpPr>
          <p:spPr>
            <a:xfrm rot="5400000">
              <a:off x="3182400" y="356040"/>
              <a:ext cx="93240" cy="443916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60" name="TextBox 50"/>
            <p:cNvSpPr/>
            <p:nvPr/>
          </p:nvSpPr>
          <p:spPr>
            <a:xfrm>
              <a:off x="868657" y="2640116"/>
              <a:ext cx="4622040" cy="19658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20000"/>
                </a:lnSpc>
                <a:buNone/>
              </a:pPr>
              <a:r>
                <a:rPr lang="ko-KR" sz="24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느낀 점</a:t>
              </a:r>
              <a:r>
                <a:rPr lang="en-US" altLang="ko-KR" sz="24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24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및</a:t>
              </a:r>
              <a:r>
                <a:rPr lang="en-US" sz="24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 </a:t>
              </a:r>
              <a:r>
                <a:rPr lang="en-US" sz="2400" b="1" strike="noStrike" spc="-1" err="1">
                  <a:solidFill>
                    <a:srgbClr val="3378C8"/>
                  </a:solidFill>
                  <a:latin typeface="맑은 고딕"/>
                  <a:ea typeface="맑은 고딕"/>
                </a:rPr>
                <a:t>경험한</a:t>
              </a:r>
              <a:r>
                <a:rPr lang="en-US" sz="2400" b="1" strike="noStrike" spc="-1">
                  <a:solidFill>
                    <a:srgbClr val="3378C8"/>
                  </a:solidFill>
                  <a:latin typeface="맑은 고딕"/>
                  <a:ea typeface="맑은 고딕"/>
                </a:rPr>
                <a:t> </a:t>
              </a:r>
              <a:r>
                <a:rPr lang="en-US" sz="2400" b="1" strike="noStrike" spc="-1" err="1">
                  <a:solidFill>
                    <a:srgbClr val="3378C8"/>
                  </a:solidFill>
                  <a:latin typeface="맑은 고딕"/>
                  <a:ea typeface="맑은 고딕"/>
                </a:rPr>
                <a:t>성과</a:t>
              </a:r>
              <a:endParaRPr lang="en-US" sz="2400" b="0" strike="noStrike" spc="-1">
                <a:latin typeface="Noto Sans CJK KR"/>
              </a:endParaRPr>
            </a:p>
          </p:txBody>
        </p:sp>
      </p:grpSp>
      <p:pic>
        <p:nvPicPr>
          <p:cNvPr id="561" name="그래픽 57"/>
          <p:cNvPicPr/>
          <p:nvPr/>
        </p:nvPicPr>
        <p:blipFill>
          <a:blip r:embed="rId6"/>
          <a:stretch/>
        </p:blipFill>
        <p:spPr>
          <a:xfrm rot="1800000">
            <a:off x="377640" y="4326840"/>
            <a:ext cx="137520" cy="137520"/>
          </a:xfrm>
          <a:prstGeom prst="rect">
            <a:avLst/>
          </a:prstGeom>
          <a:ln w="0">
            <a:noFill/>
          </a:ln>
        </p:spPr>
      </p:pic>
      <p:sp>
        <p:nvSpPr>
          <p:cNvPr id="562" name="TextBox 18"/>
          <p:cNvSpPr/>
          <p:nvPr/>
        </p:nvSpPr>
        <p:spPr>
          <a:xfrm>
            <a:off x="1684755" y="2905866"/>
            <a:ext cx="9499600" cy="40458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0000" tIns="45000" rIns="90000" bIns="45000" numCol="1" spc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strike="noStrike" spc="-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b="0" strike="noStrike" spc="-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>
                <a:highlight>
                  <a:srgbClr val="00FFFF"/>
                </a:highlight>
              </a:rPr>
              <a:t>이전 프로젝트의 경험</a:t>
            </a:r>
            <a:r>
              <a:rPr lang="ko-KR" altLang="en-US" b="1"/>
              <a:t>이 큰 밑거름이 됨</a:t>
            </a:r>
            <a:br>
              <a:rPr lang="ko-KR" altLang="en-US" sz="1600"/>
            </a:br>
            <a:r>
              <a:rPr lang="ko-KR" altLang="en-US" sz="1600"/>
              <a:t>→ </a:t>
            </a:r>
            <a:r>
              <a:rPr lang="en" altLang="ko-KR" sz="1600"/>
              <a:t>YOLO, ROS2 </a:t>
            </a:r>
            <a:r>
              <a:rPr lang="ko-KR" altLang="en-US" sz="1600"/>
              <a:t>등 기존에 익힌 기술 덕분에 새로운 기능</a:t>
            </a:r>
            <a:r>
              <a:rPr lang="en-US" altLang="ko-KR" sz="1600"/>
              <a:t>(SIFT, .</a:t>
            </a:r>
            <a:r>
              <a:rPr lang="en-US" altLang="ko-KR" sz="1600" err="1"/>
              <a:t>sdf</a:t>
            </a:r>
            <a:r>
              <a:rPr lang="en-US" altLang="ko-KR" sz="1600"/>
              <a:t>, .config </a:t>
            </a:r>
            <a:r>
              <a:rPr lang="ko-KR" altLang="en-US" sz="1600"/>
              <a:t>파일 편집</a:t>
            </a:r>
            <a:r>
              <a:rPr lang="en-US" altLang="ko-KR" sz="1600"/>
              <a:t>)</a:t>
            </a:r>
            <a:r>
              <a:rPr lang="ko-KR" altLang="en-US" sz="1600"/>
              <a:t>도 빠르게 익히고 적응할 수 있었음</a:t>
            </a:r>
            <a:r>
              <a:rPr lang="en-US" altLang="ko-KR" sz="1600"/>
              <a:t>.</a:t>
            </a:r>
            <a:endParaRPr lang="en-US" altLang="ko-KR" sz="1600" b="0" strike="noStrike" spc="-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1600" spc="-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------------------------------------------------------------------------------------------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>
                <a:highlight>
                  <a:srgbClr val="00FFFF"/>
                </a:highlight>
              </a:rPr>
              <a:t>실제 모델링</a:t>
            </a:r>
            <a:r>
              <a:rPr lang="ko-KR" altLang="en-US" b="1"/>
              <a:t> 및 </a:t>
            </a:r>
            <a:r>
              <a:rPr lang="ko-KR" altLang="en-US" b="1">
                <a:highlight>
                  <a:srgbClr val="00FFFF"/>
                </a:highlight>
              </a:rPr>
              <a:t>시뮬레이션</a:t>
            </a:r>
            <a:r>
              <a:rPr lang="ko-KR" altLang="en-US" b="1"/>
              <a:t> 연계 경험</a:t>
            </a:r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ko-KR" altLang="en-US" sz="1600"/>
              <a:t>→ </a:t>
            </a:r>
            <a:r>
              <a:rPr lang="en" altLang="ko-KR" sz="1600"/>
              <a:t>Gazebo </a:t>
            </a:r>
            <a:r>
              <a:rPr lang="ko-KR" altLang="en-US" sz="1600"/>
              <a:t>환경에 </a:t>
            </a:r>
            <a:r>
              <a:rPr lang="en-US" altLang="ko-KR" sz="1600"/>
              <a:t>3</a:t>
            </a:r>
            <a:r>
              <a:rPr lang="en" altLang="ko-KR" sz="1600"/>
              <a:t>D </a:t>
            </a:r>
            <a:r>
              <a:rPr lang="ko-KR" altLang="en-US" sz="1600"/>
              <a:t>모델</a:t>
            </a:r>
            <a:r>
              <a:rPr lang="en-US" altLang="ko-KR" sz="1600"/>
              <a:t>(.</a:t>
            </a:r>
            <a:r>
              <a:rPr lang="en" altLang="ko-KR" sz="1600" err="1"/>
              <a:t>sdf</a:t>
            </a:r>
            <a:r>
              <a:rPr lang="en" altLang="ko-KR" sz="1600"/>
              <a:t>, .config, meshes, .</a:t>
            </a:r>
            <a:r>
              <a:rPr lang="en" altLang="ko-KR" sz="1600" err="1"/>
              <a:t>png</a:t>
            </a:r>
            <a:r>
              <a:rPr lang="en" altLang="ko-KR" sz="1600"/>
              <a:t>)</a:t>
            </a:r>
            <a:r>
              <a:rPr lang="ko-KR" altLang="en-US" sz="1600"/>
              <a:t>을 불러오는 과정을 직접 경험하며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실질적인 모델링 기술 습득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ko-KR" altLang="en-US" b="1">
                <a:highlight>
                  <a:srgbClr val="00FFFF"/>
                </a:highlight>
              </a:rPr>
              <a:t>자율주행 및 </a:t>
            </a:r>
            <a:r>
              <a:rPr lang="en" altLang="ko-KR" b="1">
                <a:highlight>
                  <a:srgbClr val="00FFFF"/>
                </a:highlight>
              </a:rPr>
              <a:t>ADAS </a:t>
            </a:r>
            <a:r>
              <a:rPr lang="ko-KR" altLang="en-US" b="1">
                <a:highlight>
                  <a:srgbClr val="00FFFF"/>
                </a:highlight>
              </a:rPr>
              <a:t>구조</a:t>
            </a:r>
            <a:r>
              <a:rPr lang="ko-KR" altLang="en-US" b="1"/>
              <a:t>에 대한 이해도 향상</a:t>
            </a:r>
            <a:br>
              <a:rPr lang="ko-KR" altLang="en-US" sz="1600"/>
            </a:br>
            <a:r>
              <a:rPr lang="ko-KR" altLang="en-US" sz="1600"/>
              <a:t>→ 어린이보호구역 색상 인식 기반 속도 제한</a:t>
            </a:r>
            <a:r>
              <a:rPr lang="en-US" altLang="ko-KR" sz="1600"/>
              <a:t>, </a:t>
            </a:r>
            <a:r>
              <a:rPr lang="ko-KR" altLang="en-US" sz="1600"/>
              <a:t>자동 주차 등 확장 가능한 기능을 기획하고 구현하며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시스템 구조에 대한 통찰을 얻음</a:t>
            </a:r>
            <a:r>
              <a:rPr lang="en-US" altLang="ko-KR" sz="1600"/>
              <a:t>.</a:t>
            </a:r>
          </a:p>
          <a:p>
            <a:endParaRPr lang="en-US" sz="1600" spc="-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59227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1A030-143E-D930-D2D5-6181E59D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그래픽 55">
            <a:extLst>
              <a:ext uri="{FF2B5EF4-FFF2-40B4-BE49-F238E27FC236}">
                <a16:creationId xmlns:a16="http://schemas.microsoft.com/office/drawing/2014/main" id="{65A31702-721E-CC04-2BE5-3EB18D6DDE6A}"/>
              </a:ext>
            </a:extLst>
          </p:cNvPr>
          <p:cNvPicPr/>
          <p:nvPr/>
        </p:nvPicPr>
        <p:blipFill>
          <a:blip r:embed="rId2"/>
          <a:srcRect r="2092" b="22186"/>
          <a:stretch/>
        </p:blipFill>
        <p:spPr>
          <a:xfrm rot="16200000">
            <a:off x="10645200" y="3135960"/>
            <a:ext cx="2550240" cy="541080"/>
          </a:xfrm>
          <a:prstGeom prst="rect">
            <a:avLst/>
          </a:prstGeom>
          <a:ln w="0">
            <a:noFill/>
          </a:ln>
        </p:spPr>
      </p:pic>
      <p:pic>
        <p:nvPicPr>
          <p:cNvPr id="544" name="그래픽 53">
            <a:extLst>
              <a:ext uri="{FF2B5EF4-FFF2-40B4-BE49-F238E27FC236}">
                <a16:creationId xmlns:a16="http://schemas.microsoft.com/office/drawing/2014/main" id="{57CFA10F-2A65-6531-2271-32BFA8E73B5C}"/>
              </a:ext>
            </a:extLst>
          </p:cNvPr>
          <p:cNvPicPr/>
          <p:nvPr/>
        </p:nvPicPr>
        <p:blipFill>
          <a:blip r:embed="rId3"/>
          <a:srcRect t="5757" r="51762"/>
          <a:stretch/>
        </p:blipFill>
        <p:spPr>
          <a:xfrm rot="10800000">
            <a:off x="720" y="5284800"/>
            <a:ext cx="1368720" cy="1573200"/>
          </a:xfrm>
          <a:prstGeom prst="rect">
            <a:avLst/>
          </a:prstGeom>
          <a:ln w="0">
            <a:noFill/>
          </a:ln>
        </p:spPr>
      </p:pic>
      <p:sp>
        <p:nvSpPr>
          <p:cNvPr id="545" name="사각형: 둥근 한쪽 모서리 38">
            <a:extLst>
              <a:ext uri="{FF2B5EF4-FFF2-40B4-BE49-F238E27FC236}">
                <a16:creationId xmlns:a16="http://schemas.microsoft.com/office/drawing/2014/main" id="{FE49F472-46B0-12B7-FC97-96932767CE5A}"/>
              </a:ext>
            </a:extLst>
          </p:cNvPr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546" name="그룹 2">
            <a:extLst>
              <a:ext uri="{FF2B5EF4-FFF2-40B4-BE49-F238E27FC236}">
                <a16:creationId xmlns:a16="http://schemas.microsoft.com/office/drawing/2014/main" id="{2B080FEE-AC34-A42A-A22F-8A68054A3588}"/>
              </a:ext>
            </a:extLst>
          </p:cNvPr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547" name="TextBox 26">
              <a:extLst>
                <a:ext uri="{FF2B5EF4-FFF2-40B4-BE49-F238E27FC236}">
                  <a16:creationId xmlns:a16="http://schemas.microsoft.com/office/drawing/2014/main" id="{3FF41312-3EB5-7168-6747-A363FB610B56}"/>
                </a:ext>
              </a:extLst>
            </p:cNvPr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Noto Sans CJK KR"/>
              </a:endParaRPr>
            </a:p>
          </p:txBody>
        </p:sp>
        <p:sp>
          <p:nvSpPr>
            <p:cNvPr id="548" name="TextBox 10">
              <a:extLst>
                <a:ext uri="{FF2B5EF4-FFF2-40B4-BE49-F238E27FC236}">
                  <a16:creationId xmlns:a16="http://schemas.microsoft.com/office/drawing/2014/main" id="{60D99172-127D-FA7E-33EF-919D524C0E52}"/>
                </a:ext>
              </a:extLst>
            </p:cNvPr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lang="en-US" sz="2800" b="0" strike="noStrike" spc="-1">
                <a:latin typeface="Noto Sans CJK KR"/>
              </a:endParaRPr>
            </a:p>
          </p:txBody>
        </p:sp>
        <p:sp>
          <p:nvSpPr>
            <p:cNvPr id="549" name="TextBox 12">
              <a:extLst>
                <a:ext uri="{FF2B5EF4-FFF2-40B4-BE49-F238E27FC236}">
                  <a16:creationId xmlns:a16="http://schemas.microsoft.com/office/drawing/2014/main" id="{CCB58610-9283-1FA0-1DD4-1B071DB71695}"/>
                </a:ext>
              </a:extLst>
            </p:cNvPr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05</a:t>
              </a:r>
              <a:endParaRPr lang="en-US" sz="5400" b="0" strike="noStrike" spc="-1">
                <a:latin typeface="Noto Sans CJK KR"/>
              </a:endParaRPr>
            </a:p>
          </p:txBody>
        </p:sp>
      </p:grpSp>
      <p:pic>
        <p:nvPicPr>
          <p:cNvPr id="550" name="그림 34">
            <a:extLst>
              <a:ext uri="{FF2B5EF4-FFF2-40B4-BE49-F238E27FC236}">
                <a16:creationId xmlns:a16="http://schemas.microsoft.com/office/drawing/2014/main" id="{BCF9F029-0467-564A-6B7F-6F1FD13BE92A}"/>
              </a:ext>
            </a:extLst>
          </p:cNvPr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720" y="2130840"/>
            <a:ext cx="12191400" cy="232920"/>
          </a:xfrm>
          <a:prstGeom prst="rect">
            <a:avLst/>
          </a:prstGeom>
          <a:ln w="0">
            <a:noFill/>
          </a:ln>
        </p:spPr>
      </p:pic>
      <p:sp>
        <p:nvSpPr>
          <p:cNvPr id="551" name="TextBox 1">
            <a:extLst>
              <a:ext uri="{FF2B5EF4-FFF2-40B4-BE49-F238E27FC236}">
                <a16:creationId xmlns:a16="http://schemas.microsoft.com/office/drawing/2014/main" id="{AEA1DB71-BE3E-91C1-7AE6-F15B8D7CCF3E}"/>
              </a:ext>
            </a:extLst>
          </p:cNvPr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552" name="TextBox 3">
            <a:extLst>
              <a:ext uri="{FF2B5EF4-FFF2-40B4-BE49-F238E27FC236}">
                <a16:creationId xmlns:a16="http://schemas.microsoft.com/office/drawing/2014/main" id="{5F133C6C-E394-2A23-A79E-34495113EAF5}"/>
              </a:ext>
            </a:extLst>
          </p:cNvPr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553" name="그룹 9">
            <a:extLst>
              <a:ext uri="{FF2B5EF4-FFF2-40B4-BE49-F238E27FC236}">
                <a16:creationId xmlns:a16="http://schemas.microsoft.com/office/drawing/2014/main" id="{E2CF4C7A-2B71-CA29-CF4B-9DBB82DFE19D}"/>
              </a:ext>
            </a:extLst>
          </p:cNvPr>
          <p:cNvGrpSpPr/>
          <p:nvPr/>
        </p:nvGrpSpPr>
        <p:grpSpPr>
          <a:xfrm>
            <a:off x="1583053" y="2300000"/>
            <a:ext cx="9772867" cy="4366250"/>
            <a:chOff x="541800" y="4490280"/>
            <a:chExt cx="5363280" cy="1748520"/>
          </a:xfrm>
        </p:grpSpPr>
        <p:sp>
          <p:nvSpPr>
            <p:cNvPr id="554" name="사각형: 둥근 모서리 14">
              <a:extLst>
                <a:ext uri="{FF2B5EF4-FFF2-40B4-BE49-F238E27FC236}">
                  <a16:creationId xmlns:a16="http://schemas.microsoft.com/office/drawing/2014/main" id="{B6038575-5EC1-940B-2CF3-28EA276D5ECB}"/>
                </a:ext>
              </a:extLst>
            </p:cNvPr>
            <p:cNvSpPr/>
            <p:nvPr/>
          </p:nvSpPr>
          <p:spPr>
            <a:xfrm>
              <a:off x="541800" y="4491000"/>
              <a:ext cx="5363280" cy="174780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36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55" name="직사각형 43">
              <a:extLst>
                <a:ext uri="{FF2B5EF4-FFF2-40B4-BE49-F238E27FC236}">
                  <a16:creationId xmlns:a16="http://schemas.microsoft.com/office/drawing/2014/main" id="{968FF8BC-B266-F77B-6143-BCBD621C9929}"/>
                </a:ext>
              </a:extLst>
            </p:cNvPr>
            <p:cNvSpPr/>
            <p:nvPr/>
          </p:nvSpPr>
          <p:spPr>
            <a:xfrm rot="5400000">
              <a:off x="3177720" y="2317320"/>
              <a:ext cx="93240" cy="443916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56" name="TextBox 49">
              <a:extLst>
                <a:ext uri="{FF2B5EF4-FFF2-40B4-BE49-F238E27FC236}">
                  <a16:creationId xmlns:a16="http://schemas.microsoft.com/office/drawing/2014/main" id="{08523E2C-68B8-2278-8693-9E332880AD86}"/>
                </a:ext>
              </a:extLst>
            </p:cNvPr>
            <p:cNvSpPr/>
            <p:nvPr/>
          </p:nvSpPr>
          <p:spPr>
            <a:xfrm>
              <a:off x="912240" y="4582540"/>
              <a:ext cx="4622040" cy="18546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20000"/>
                </a:lnSpc>
                <a:buNone/>
              </a:pPr>
              <a:r>
                <a:rPr lang="ko-KR" sz="2400" b="1" strike="noStrike" spc="-1">
                  <a:solidFill>
                    <a:srgbClr val="FFC000"/>
                  </a:solidFill>
                  <a:latin typeface="맑은 고딕"/>
                  <a:ea typeface="맑은 고딕"/>
                </a:rPr>
                <a:t>추후 개선점이나 보완할 점</a:t>
              </a:r>
              <a:endParaRPr lang="en-US" sz="2400" b="0" strike="noStrike" spc="-1">
                <a:latin typeface="Noto Sans CJK KR"/>
              </a:endParaRPr>
            </a:p>
          </p:txBody>
        </p:sp>
      </p:grpSp>
      <p:pic>
        <p:nvPicPr>
          <p:cNvPr id="561" name="그래픽 57">
            <a:extLst>
              <a:ext uri="{FF2B5EF4-FFF2-40B4-BE49-F238E27FC236}">
                <a16:creationId xmlns:a16="http://schemas.microsoft.com/office/drawing/2014/main" id="{F34E8EA6-FB59-EF6F-BEB0-DE86060A363A}"/>
              </a:ext>
            </a:extLst>
          </p:cNvPr>
          <p:cNvPicPr/>
          <p:nvPr/>
        </p:nvPicPr>
        <p:blipFill>
          <a:blip r:embed="rId5"/>
          <a:stretch/>
        </p:blipFill>
        <p:spPr>
          <a:xfrm rot="1800000">
            <a:off x="377640" y="4326840"/>
            <a:ext cx="137520" cy="137520"/>
          </a:xfrm>
          <a:prstGeom prst="rect">
            <a:avLst/>
          </a:prstGeom>
          <a:ln w="0">
            <a:noFill/>
          </a:ln>
        </p:spPr>
      </p:pic>
      <p:sp>
        <p:nvSpPr>
          <p:cNvPr id="563" name="TextBox 20">
            <a:extLst>
              <a:ext uri="{FF2B5EF4-FFF2-40B4-BE49-F238E27FC236}">
                <a16:creationId xmlns:a16="http://schemas.microsoft.com/office/drawing/2014/main" id="{19233C1E-44D4-0071-4075-389DC15D38D1}"/>
              </a:ext>
            </a:extLst>
          </p:cNvPr>
          <p:cNvSpPr/>
          <p:nvPr/>
        </p:nvSpPr>
        <p:spPr>
          <a:xfrm>
            <a:off x="1768693" y="3186053"/>
            <a:ext cx="9356507" cy="37786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0000" tIns="45000" rIns="90000" bIns="45000" numCol="1" spc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</a:t>
            </a:r>
            <a:r>
              <a:rPr lang="ko-KR" altLang="en-US" b="1">
                <a:solidFill>
                  <a:srgbClr val="000000"/>
                </a:solidFill>
              </a:rPr>
              <a:t> </a:t>
            </a:r>
            <a:r>
              <a:rPr lang="en-US" altLang="ko-KR" b="1">
                <a:highlight>
                  <a:srgbClr val="FFFF00"/>
                </a:highlight>
              </a:rPr>
              <a:t>Manipulator</a:t>
            </a:r>
            <a:r>
              <a:rPr lang="ko-KR" altLang="en-US" b="1"/>
              <a:t>와 연계</a:t>
            </a:r>
            <a:br>
              <a:rPr lang="ko-KR" altLang="en-US"/>
            </a:br>
            <a:r>
              <a:rPr lang="ko-KR" altLang="en-US"/>
              <a:t>→ 자율주행 코드와 </a:t>
            </a:r>
            <a:r>
              <a:rPr lang="en-US" altLang="ko-KR">
                <a:cs typeface="Arial"/>
              </a:rPr>
              <a:t>Manipulator </a:t>
            </a:r>
            <a:r>
              <a:rPr lang="ko-KR" altLang="en-US"/>
              <a:t>제어 로직을 통합하여 실제 작업 수행 가능하도록 개선 필요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2.</a:t>
            </a:r>
            <a:r>
              <a:rPr lang="ko-KR" altLang="en-US" b="1"/>
              <a:t> 인식 대상의 </a:t>
            </a:r>
            <a:r>
              <a:rPr lang="ko-KR" altLang="en-US" b="1">
                <a:highlight>
                  <a:srgbClr val="FFFF00"/>
                </a:highlight>
              </a:rPr>
              <a:t>실제 모델 구현</a:t>
            </a:r>
            <a:br>
              <a:rPr lang="ko-KR" altLang="en-US"/>
            </a:br>
            <a:r>
              <a:rPr lang="ko-KR" altLang="en-US"/>
              <a:t>→ 나무</a:t>
            </a:r>
            <a:r>
              <a:rPr lang="en-US" altLang="ko-KR"/>
              <a:t>, </a:t>
            </a:r>
            <a:r>
              <a:rPr lang="ko-KR" altLang="en-US"/>
              <a:t>행인 객체를 실제 모델링하여 인식 정확도 및 환경 현실감 향상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3.</a:t>
            </a:r>
            <a:r>
              <a:rPr lang="ko-KR" altLang="en-US" b="1"/>
              <a:t> </a:t>
            </a:r>
            <a:r>
              <a:rPr lang="en" altLang="ko-KR" b="1">
                <a:highlight>
                  <a:srgbClr val="FFFF00"/>
                </a:highlight>
              </a:rPr>
              <a:t>TTS </a:t>
            </a:r>
            <a:r>
              <a:rPr lang="ko-KR" altLang="en-US" b="1">
                <a:highlight>
                  <a:srgbClr val="FFFF00"/>
                </a:highlight>
              </a:rPr>
              <a:t>기능</a:t>
            </a:r>
            <a:r>
              <a:rPr lang="ko-KR" altLang="en-US" b="1"/>
              <a:t> 추가</a:t>
            </a:r>
            <a:br>
              <a:rPr lang="ko-KR" altLang="en-US"/>
            </a:br>
            <a:r>
              <a:rPr lang="ko-KR" altLang="en-US"/>
              <a:t>→ 위험 상황 발생 시 </a:t>
            </a:r>
            <a:r>
              <a:rPr lang="ko-KR" altLang="en-US" err="1"/>
              <a:t>클락션</a:t>
            </a:r>
            <a:r>
              <a:rPr lang="ko-KR" altLang="en-US"/>
              <a:t> 기능을 통해 사용자에게 즉각적인 경고 제공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4.</a:t>
            </a:r>
            <a:r>
              <a:rPr lang="ko-KR" altLang="en-US" b="1"/>
              <a:t> </a:t>
            </a:r>
            <a:r>
              <a:rPr lang="en" altLang="ko-KR" b="1">
                <a:highlight>
                  <a:srgbClr val="FFFF00"/>
                </a:highlight>
              </a:rPr>
              <a:t>LiDAR </a:t>
            </a:r>
            <a:r>
              <a:rPr lang="ko-KR" altLang="en-US" b="1">
                <a:highlight>
                  <a:srgbClr val="FFFF00"/>
                </a:highlight>
              </a:rPr>
              <a:t>기능</a:t>
            </a:r>
            <a:r>
              <a:rPr lang="ko-KR" altLang="en-US" b="1"/>
              <a:t> 적용</a:t>
            </a:r>
            <a:br>
              <a:rPr lang="ko-KR" altLang="en-US"/>
            </a:br>
            <a:r>
              <a:rPr lang="ko-KR" altLang="en-US"/>
              <a:t>→ 주행 중 정밀한 거리 측정 및 장애물 감지를 위한 </a:t>
            </a:r>
            <a:r>
              <a:rPr lang="en" altLang="ko-KR"/>
              <a:t>LiDAR </a:t>
            </a:r>
            <a:r>
              <a:rPr lang="ko-KR" altLang="en-US"/>
              <a:t>센서 통합 계획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79461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그래픽 131"/>
          <p:cNvPicPr/>
          <p:nvPr/>
        </p:nvPicPr>
        <p:blipFill>
          <a:blip r:embed="rId2"/>
          <a:stretch/>
        </p:blipFill>
        <p:spPr>
          <a:xfrm rot="21165600">
            <a:off x="8620920" y="4761720"/>
            <a:ext cx="3710160" cy="1869120"/>
          </a:xfrm>
          <a:prstGeom prst="rect">
            <a:avLst/>
          </a:prstGeom>
          <a:ln w="0">
            <a:noFill/>
          </a:ln>
        </p:spPr>
      </p:pic>
      <p:pic>
        <p:nvPicPr>
          <p:cNvPr id="163" name="그래픽 190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64" name="사각형: 둥근 한쪽 모서리 38"/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165" name="그룹 2"/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166" name="TextBox 26"/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167" name="TextBox 10"/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팀 구성 및 역할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168" name="TextBox 12"/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02</a:t>
              </a:r>
              <a:endParaRPr lang="en-US" sz="5400" b="0" strike="noStrike" spc="-1">
                <a:latin typeface="Arial"/>
              </a:endParaRPr>
            </a:p>
          </p:txBody>
        </p:sp>
      </p:grpSp>
      <p:pic>
        <p:nvPicPr>
          <p:cNvPr id="169" name="그림 34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grpSp>
        <p:nvGrpSpPr>
          <p:cNvPr id="170" name="그룹 4"/>
          <p:cNvGrpSpPr/>
          <p:nvPr/>
        </p:nvGrpSpPr>
        <p:grpSpPr>
          <a:xfrm>
            <a:off x="541800" y="1430280"/>
            <a:ext cx="10526040" cy="369000"/>
            <a:chOff x="541800" y="1430280"/>
            <a:chExt cx="10526040" cy="369000"/>
          </a:xfrm>
        </p:grpSpPr>
        <p:sp>
          <p:nvSpPr>
            <p:cNvPr id="171" name="TextBox 23"/>
            <p:cNvSpPr/>
            <p:nvPr/>
          </p:nvSpPr>
          <p:spPr>
            <a:xfrm>
              <a:off x="743760" y="1430280"/>
              <a:ext cx="10324080" cy="36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2" name="그래픽 43"/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3" name="TextBox 1"/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74" name="TextBox 3"/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aphicFrame>
        <p:nvGraphicFramePr>
          <p:cNvPr id="175" name="표 86"/>
          <p:cNvGraphicFramePr/>
          <p:nvPr>
            <p:extLst>
              <p:ext uri="{D42A27DB-BD31-4B8C-83A1-F6EECF244321}">
                <p14:modId xmlns:p14="http://schemas.microsoft.com/office/powerpoint/2010/main" val="2872443709"/>
              </p:ext>
            </p:extLst>
          </p:nvPr>
        </p:nvGraphicFramePr>
        <p:xfrm>
          <a:off x="524520" y="2721960"/>
          <a:ext cx="11217960" cy="3665880"/>
        </p:xfrm>
        <a:graphic>
          <a:graphicData uri="http://schemas.openxmlformats.org/drawingml/2006/table">
            <a:tbl>
              <a:tblPr/>
              <a:tblGrid>
                <a:gridCol w="224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</a:rPr>
                        <a:t>훈련생</a:t>
                      </a:r>
                    </a:p>
                  </a:txBody>
                  <a:tcPr marT="45741" marB="45741" anchor="ctr">
                    <a:lnL w="280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28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담당 업무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anchor="ctr">
                    <a:lnL w="2880">
                      <a:noFill/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정민섭</a:t>
                      </a:r>
                      <a:endParaRPr lang="ko-KR" altLang="en-US" sz="1600" b="1" i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전체 목표 설정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 결과 진행 회의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 차선 인식 및 주차 기능 구현</a:t>
                      </a:r>
                      <a:endParaRPr lang="en-US" sz="1600" b="0" strike="noStrike" spc="-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문준웅</a:t>
                      </a:r>
                      <a:endParaRPr lang="ko-KR" altLang="en-US" sz="1600" b="1" i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  <a:endParaRPr lang="en-US" altLang="ko-KR" sz="1600" b="1" i="0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T="45741" marB="45741"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SIFT 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어린이보호구역 및 신호등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 구현 및 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GUI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 구현</a:t>
                      </a:r>
                      <a:endParaRPr lang="en-US" sz="1600" b="0" strike="noStrike" spc="-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이경민</a:t>
                      </a:r>
                    </a:p>
                  </a:txBody>
                  <a:tcPr marT="45741" marB="45741" anchor="ctr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 주제 기획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Gazebo modeling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 및 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Lane Tracing 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개선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PPT 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제작</a:t>
                      </a:r>
                      <a:endParaRPr lang="en-US" sz="1600" b="0" strike="noStrike" spc="-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최정호</a:t>
                      </a:r>
                    </a:p>
                  </a:txBody>
                  <a:tcPr marT="45741" marB="45741" anchor="ctr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표지판 데이터셋 제작 및 학습</a:t>
                      </a:r>
                      <a:r>
                        <a:rPr 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YOLO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 기능, </a:t>
                      </a:r>
                      <a:r>
                        <a:rPr lang="en-US" altLang="ko-KR" sz="1600" b="0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algun Gothic"/>
                        </a:rPr>
                        <a:t>SIFT </a:t>
                      </a:r>
                      <a:r>
                        <a:rPr lang="ko-KR" sz="1600" b="0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algun Gothic"/>
                          <a:ea typeface="Malgun Gothic"/>
                        </a:rPr>
                        <a:t>기능</a:t>
                      </a:r>
                      <a:r>
                        <a:rPr lang="en-US" altLang="ko-KR" sz="1600" b="0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en-US" altLang="ko-KR" sz="1600" b="0" i="0" u="none" strike="noStrike" spc="-1" noProof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algun Gothic"/>
                          <a:ea typeface="Malgun Gothic"/>
                        </a:rPr>
                        <a:t>표지판</a:t>
                      </a:r>
                      <a:r>
                        <a:rPr lang="en-US" altLang="ko-KR" sz="1600" b="0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 구현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PPT </a:t>
                      </a:r>
                      <a:r>
                        <a:rPr lang="ko-KR" altLang="en-US" sz="1600" b="0" strike="noStrike" spc="-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/>
                          <a:ea typeface="맑은 고딕"/>
                        </a:rPr>
                        <a:t>제작</a:t>
                      </a:r>
                      <a:endParaRPr lang="en-US" sz="1600" b="0" strike="noStrike" spc="-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6" name="그래픽 98"/>
          <p:cNvPicPr/>
          <p:nvPr/>
        </p:nvPicPr>
        <p:blipFill>
          <a:blip r:embed="rId5"/>
          <a:srcRect l="34970"/>
          <a:stretch/>
        </p:blipFill>
        <p:spPr>
          <a:xfrm rot="14660400">
            <a:off x="1440" y="5530680"/>
            <a:ext cx="1452240" cy="916920"/>
          </a:xfrm>
          <a:prstGeom prst="rect">
            <a:avLst/>
          </a:prstGeom>
          <a:ln w="0">
            <a:noFill/>
          </a:ln>
        </p:spPr>
      </p:pic>
      <p:pic>
        <p:nvPicPr>
          <p:cNvPr id="177" name="그래픽 121"/>
          <p:cNvPicPr/>
          <p:nvPr/>
        </p:nvPicPr>
        <p:blipFill>
          <a:blip r:embed="rId6"/>
          <a:stretch/>
        </p:blipFill>
        <p:spPr>
          <a:xfrm>
            <a:off x="9804600" y="6126480"/>
            <a:ext cx="109440" cy="109440"/>
          </a:xfrm>
          <a:prstGeom prst="rect">
            <a:avLst/>
          </a:prstGeom>
          <a:ln w="0">
            <a:noFill/>
          </a:ln>
        </p:spPr>
      </p:pic>
      <p:sp>
        <p:nvSpPr>
          <p:cNvPr id="179" name="직각 삼각형 20"/>
          <p:cNvSpPr/>
          <p:nvPr/>
        </p:nvSpPr>
        <p:spPr>
          <a:xfrm flipH="1">
            <a:off x="10499040" y="5013720"/>
            <a:ext cx="1692720" cy="137268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pic>
        <p:nvPicPr>
          <p:cNvPr id="180" name="그래픽 189"/>
          <p:cNvPicPr/>
          <p:nvPr/>
        </p:nvPicPr>
        <p:blipFill>
          <a:blip r:embed="rId7"/>
          <a:stretch/>
        </p:blipFill>
        <p:spPr>
          <a:xfrm rot="2700000">
            <a:off x="11832840" y="5062320"/>
            <a:ext cx="153720" cy="153720"/>
          </a:xfrm>
          <a:prstGeom prst="rect">
            <a:avLst/>
          </a:prstGeom>
          <a:ln w="0">
            <a:noFill/>
          </a:ln>
        </p:spPr>
      </p:pic>
      <p:grpSp>
        <p:nvGrpSpPr>
          <p:cNvPr id="2" name="그룹 13">
            <a:extLst>
              <a:ext uri="{FF2B5EF4-FFF2-40B4-BE49-F238E27FC236}">
                <a16:creationId xmlns:a16="http://schemas.microsoft.com/office/drawing/2014/main" id="{349A54F8-330A-C8FD-CC32-2C725E24B411}"/>
              </a:ext>
            </a:extLst>
          </p:cNvPr>
          <p:cNvGrpSpPr/>
          <p:nvPr/>
        </p:nvGrpSpPr>
        <p:grpSpPr>
          <a:xfrm>
            <a:off x="541800" y="1430280"/>
            <a:ext cx="10526040" cy="646331"/>
            <a:chOff x="541800" y="1430280"/>
            <a:chExt cx="10526040" cy="646331"/>
          </a:xfrm>
        </p:grpSpPr>
        <p:sp>
          <p:nvSpPr>
            <p:cNvPr id="3" name="TextBox 23">
              <a:extLst>
                <a:ext uri="{FF2B5EF4-FFF2-40B4-BE49-F238E27FC236}">
                  <a16:creationId xmlns:a16="http://schemas.microsoft.com/office/drawing/2014/main" id="{09AB0C77-9440-9615-C764-91157E8AED3C}"/>
                </a:ext>
              </a:extLst>
            </p:cNvPr>
            <p:cNvSpPr/>
            <p:nvPr/>
          </p:nvSpPr>
          <p:spPr>
            <a:xfrm>
              <a:off x="743760" y="1430280"/>
              <a:ext cx="10324080" cy="64633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en-US" b="1" spc="-100">
                  <a:solidFill>
                    <a:srgbClr val="3B3838"/>
                  </a:solidFill>
                  <a:latin typeface="맑은 고딕"/>
                  <a:ea typeface="맑은 고딕"/>
                </a:rPr>
                <a:t>프로젝트 팀 구성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" name="그래픽 43">
              <a:extLst>
                <a:ext uri="{FF2B5EF4-FFF2-40B4-BE49-F238E27FC236}">
                  <a16:creationId xmlns:a16="http://schemas.microsoft.com/office/drawing/2014/main" id="{65A869C4-DA83-277E-10F8-8790CE60111F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EFAF-98D1-2048-872E-6AA84F20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그래픽 118">
            <a:extLst>
              <a:ext uri="{FF2B5EF4-FFF2-40B4-BE49-F238E27FC236}">
                <a16:creationId xmlns:a16="http://schemas.microsoft.com/office/drawing/2014/main" id="{E292292E-3772-8BDE-61D8-40F4B979B49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182" name="그래픽 101">
            <a:extLst>
              <a:ext uri="{FF2B5EF4-FFF2-40B4-BE49-F238E27FC236}">
                <a16:creationId xmlns:a16="http://schemas.microsoft.com/office/drawing/2014/main" id="{C706EAD0-D4B7-56C8-4304-330060E1EF85}"/>
              </a:ext>
            </a:extLst>
          </p:cNvPr>
          <p:cNvPicPr/>
          <p:nvPr/>
        </p:nvPicPr>
        <p:blipFill>
          <a:blip r:embed="rId3"/>
          <a:srcRect t="4361" r="36130"/>
          <a:stretch/>
        </p:blipFill>
        <p:spPr>
          <a:xfrm rot="16200000" flipH="1">
            <a:off x="-70560" y="5743800"/>
            <a:ext cx="1184400" cy="1042920"/>
          </a:xfrm>
          <a:prstGeom prst="rect">
            <a:avLst/>
          </a:prstGeom>
          <a:ln w="0">
            <a:noFill/>
          </a:ln>
        </p:spPr>
      </p:pic>
      <p:pic>
        <p:nvPicPr>
          <p:cNvPr id="183" name="그래픽 99">
            <a:extLst>
              <a:ext uri="{FF2B5EF4-FFF2-40B4-BE49-F238E27FC236}">
                <a16:creationId xmlns:a16="http://schemas.microsoft.com/office/drawing/2014/main" id="{45BBC6A4-FD0F-AE98-1A02-FD4BE4393527}"/>
              </a:ext>
            </a:extLst>
          </p:cNvPr>
          <p:cNvPicPr/>
          <p:nvPr/>
        </p:nvPicPr>
        <p:blipFill>
          <a:blip r:embed="rId4"/>
          <a:srcRect r="16076" b="36586"/>
          <a:stretch/>
        </p:blipFill>
        <p:spPr>
          <a:xfrm rot="16200000">
            <a:off x="8716680" y="2970360"/>
            <a:ext cx="4527720" cy="2421720"/>
          </a:xfrm>
          <a:prstGeom prst="rect">
            <a:avLst/>
          </a:prstGeom>
          <a:ln w="0">
            <a:noFill/>
          </a:ln>
        </p:spPr>
      </p:pic>
      <p:sp>
        <p:nvSpPr>
          <p:cNvPr id="184" name="사각형: 둥근 한쪽 모서리 38">
            <a:extLst>
              <a:ext uri="{FF2B5EF4-FFF2-40B4-BE49-F238E27FC236}">
                <a16:creationId xmlns:a16="http://schemas.microsoft.com/office/drawing/2014/main" id="{85B4DBCB-BD3E-3D92-036F-B49744B0054F}"/>
              </a:ext>
            </a:extLst>
          </p:cNvPr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185" name="그룹 2">
            <a:extLst>
              <a:ext uri="{FF2B5EF4-FFF2-40B4-BE49-F238E27FC236}">
                <a16:creationId xmlns:a16="http://schemas.microsoft.com/office/drawing/2014/main" id="{83509D49-7428-3D08-2647-60BA6A3EACD1}"/>
              </a:ext>
            </a:extLst>
          </p:cNvPr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186" name="TextBox 26">
              <a:extLst>
                <a:ext uri="{FF2B5EF4-FFF2-40B4-BE49-F238E27FC236}">
                  <a16:creationId xmlns:a16="http://schemas.microsoft.com/office/drawing/2014/main" id="{F56D3624-4F92-108C-EE5D-5942CF88AF7D}"/>
                </a:ext>
              </a:extLst>
            </p:cNvPr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187" name="TextBox 10">
              <a:extLst>
                <a:ext uri="{FF2B5EF4-FFF2-40B4-BE49-F238E27FC236}">
                  <a16:creationId xmlns:a16="http://schemas.microsoft.com/office/drawing/2014/main" id="{D0394EC8-5DEB-EB9A-E76A-8D68F4DE4806}"/>
                </a:ext>
              </a:extLst>
            </p:cNvPr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188" name="TextBox 12">
              <a:extLst>
                <a:ext uri="{FF2B5EF4-FFF2-40B4-BE49-F238E27FC236}">
                  <a16:creationId xmlns:a16="http://schemas.microsoft.com/office/drawing/2014/main" id="{83DCE2A0-8D96-3EDE-DE2E-5A333A36E126}"/>
                </a:ext>
              </a:extLst>
            </p:cNvPr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lang="en-US" sz="5400" b="0" strike="noStrike" spc="-1">
                <a:latin typeface="Arial"/>
              </a:endParaRPr>
            </a:p>
          </p:txBody>
        </p:sp>
      </p:grpSp>
      <p:pic>
        <p:nvPicPr>
          <p:cNvPr id="189" name="그림 34">
            <a:extLst>
              <a:ext uri="{FF2B5EF4-FFF2-40B4-BE49-F238E27FC236}">
                <a16:creationId xmlns:a16="http://schemas.microsoft.com/office/drawing/2014/main" id="{4798FB84-5911-E042-19C9-B84AF6F937D8}"/>
              </a:ext>
            </a:extLst>
          </p:cNvPr>
          <p:cNvPicPr/>
          <p:nvPr/>
        </p:nvPicPr>
        <p:blipFill>
          <a:blip r:embed="rId5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grpSp>
        <p:nvGrpSpPr>
          <p:cNvPr id="190" name="그룹 7">
            <a:extLst>
              <a:ext uri="{FF2B5EF4-FFF2-40B4-BE49-F238E27FC236}">
                <a16:creationId xmlns:a16="http://schemas.microsoft.com/office/drawing/2014/main" id="{D460888D-6841-66F6-BA73-AEFBCBB90AE4}"/>
              </a:ext>
            </a:extLst>
          </p:cNvPr>
          <p:cNvGrpSpPr/>
          <p:nvPr/>
        </p:nvGrpSpPr>
        <p:grpSpPr>
          <a:xfrm>
            <a:off x="541800" y="1430280"/>
            <a:ext cx="10526040" cy="369000"/>
            <a:chOff x="541800" y="1430280"/>
            <a:chExt cx="10526040" cy="369000"/>
          </a:xfrm>
        </p:grpSpPr>
        <p:sp>
          <p:nvSpPr>
            <p:cNvPr id="191" name="TextBox 23">
              <a:extLst>
                <a:ext uri="{FF2B5EF4-FFF2-40B4-BE49-F238E27FC236}">
                  <a16:creationId xmlns:a16="http://schemas.microsoft.com/office/drawing/2014/main" id="{68BAF68F-9F1E-8AD6-C8F5-F39862DDC65A}"/>
                </a:ext>
              </a:extLst>
            </p:cNvPr>
            <p:cNvSpPr/>
            <p:nvPr/>
          </p:nvSpPr>
          <p:spPr>
            <a:xfrm>
              <a:off x="743760" y="1430280"/>
              <a:ext cx="10324080" cy="36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92" name="그래픽 43">
              <a:extLst>
                <a:ext uri="{FF2B5EF4-FFF2-40B4-BE49-F238E27FC236}">
                  <a16:creationId xmlns:a16="http://schemas.microsoft.com/office/drawing/2014/main" id="{349CCD71-FC98-1A70-FCE9-3FB55A7B8E50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3" name="TextBox 1">
            <a:extLst>
              <a:ext uri="{FF2B5EF4-FFF2-40B4-BE49-F238E27FC236}">
                <a16:creationId xmlns:a16="http://schemas.microsoft.com/office/drawing/2014/main" id="{8DA0D416-98A5-705A-AA34-CDE5663DA6B2}"/>
              </a:ext>
            </a:extLst>
          </p:cNvPr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94" name="TextBox 3">
            <a:extLst>
              <a:ext uri="{FF2B5EF4-FFF2-40B4-BE49-F238E27FC236}">
                <a16:creationId xmlns:a16="http://schemas.microsoft.com/office/drawing/2014/main" id="{724A70E6-B8F7-3D9A-1BC6-91F0C4790F9A}"/>
              </a:ext>
            </a:extLst>
          </p:cNvPr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95" name="TextBox 4">
            <a:extLst>
              <a:ext uri="{FF2B5EF4-FFF2-40B4-BE49-F238E27FC236}">
                <a16:creationId xmlns:a16="http://schemas.microsoft.com/office/drawing/2014/main" id="{11E15A03-CB8F-9950-8864-9045C00A9D5B}"/>
              </a:ext>
            </a:extLst>
          </p:cNvPr>
          <p:cNvSpPr/>
          <p:nvPr/>
        </p:nvSpPr>
        <p:spPr>
          <a:xfrm>
            <a:off x="466920" y="2109240"/>
            <a:ext cx="988632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aphicFrame>
        <p:nvGraphicFramePr>
          <p:cNvPr id="196" name="표 40">
            <a:extLst>
              <a:ext uri="{FF2B5EF4-FFF2-40B4-BE49-F238E27FC236}">
                <a16:creationId xmlns:a16="http://schemas.microsoft.com/office/drawing/2014/main" id="{4B6662E4-C324-AA70-4A82-6E554EEC9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2341429"/>
              </p:ext>
            </p:extLst>
          </p:nvPr>
        </p:nvGraphicFramePr>
        <p:xfrm>
          <a:off x="524520" y="2571770"/>
          <a:ext cx="11217960" cy="3027960"/>
        </p:xfrm>
        <a:graphic>
          <a:graphicData uri="http://schemas.openxmlformats.org/drawingml/2006/table">
            <a:tbl>
              <a:tblPr/>
              <a:tblGrid>
                <a:gridCol w="1494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2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37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0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28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활동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anchor="ctr">
                    <a:lnL w="2880">
                      <a:noFill/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6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비고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anchor="ctr">
                    <a:lnL w="2880">
                      <a:noFill/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사전 기획</a:t>
                      </a:r>
                      <a:endParaRPr lang="ko-KR" altLang="en-US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84930" marR="84930" marT="42485" marB="42485" anchor="ctr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200" b="1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6/9(월)</a:t>
                      </a:r>
                      <a:endParaRPr lang="ko-KR" altLang="en-US" b="1"/>
                    </a:p>
                  </a:txBody>
                  <a:tcPr marL="33437" marR="3915" marT="3915" marB="0"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기획안 작성</a:t>
                      </a:r>
                      <a:r>
                        <a:rPr lang="en-US" altLang="ko-KR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프로젝트 기획 및 주제 선정</a:t>
                      </a:r>
                      <a:endParaRPr lang="ko-KR" altLang="en-US" b="1" i="0" u="none" noProof="0"/>
                    </a:p>
                  </a:txBody>
                  <a:tcPr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ko-KR" sz="1200" b="1" strike="noStrike" spc="-1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아이디어 선정</a:t>
                      </a:r>
                      <a:endParaRPr lang="en-US" altLang="ko-KR" sz="1200" b="1" strike="noStrike" spc="-1">
                        <a:solidFill>
                          <a:srgbClr val="3B3838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6/10(화) </a:t>
                      </a:r>
                      <a:endParaRPr lang="ko-KR" b="1"/>
                    </a:p>
                  </a:txBody>
                  <a:tcPr marL="33437" marR="3915" marT="3915" marB="0"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GUI</a:t>
                      </a:r>
                      <a:r>
                        <a:rPr lang="ko-KR" altLang="en-US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구현 </a:t>
                      </a:r>
                      <a:r>
                        <a:rPr lang="ko-KR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및 데이터 </a:t>
                      </a:r>
                      <a:r>
                        <a:rPr lang="ko-KR" altLang="en-US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셋 학습</a:t>
                      </a:r>
                      <a:r>
                        <a:rPr lang="en-US" altLang="ko-KR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  시나리오 작성</a:t>
                      </a:r>
                      <a:endParaRPr lang="ko-KR" altLang="en-US" b="1"/>
                    </a:p>
                  </a:txBody>
                  <a:tcPr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lang="ko-KR" altLang="en-US" sz="1200" b="1" i="0" u="none" strike="noStrike" spc="-1" noProof="0">
                          <a:solidFill>
                            <a:srgbClr val="3B3838"/>
                          </a:solidFill>
                        </a:rPr>
                        <a:t>협업을 통해 시나리오 구현</a:t>
                      </a:r>
                      <a:endParaRPr lang="ko-KR" altLang="en-US" b="1"/>
                    </a:p>
                  </a:txBody>
                  <a:tcPr marL="33120" marR="3600" anchor="ctr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데이터 </a:t>
                      </a:r>
                      <a:r>
                        <a:rPr lang="ko-KR" altLang="en-US" sz="1200" b="1" kern="120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전처리</a:t>
                      </a:r>
                    </a:p>
                  </a:txBody>
                  <a:tcPr marL="84930" marR="84930" marT="42485" marB="42485" anchor="ctr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6/11</a:t>
                      </a:r>
                      <a:r>
                        <a:rPr lang="en-US" sz="1200" b="1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200" b="1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ko-KR" altLang="en-US" b="1"/>
                    </a:p>
                  </a:txBody>
                  <a:tcPr marL="33437" marR="3915" marT="3915" marB="0" anchor="ctr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특정 시나리오</a:t>
                      </a:r>
                      <a:r>
                        <a:rPr lang="ko-KR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구현 </a:t>
                      </a:r>
                      <a:r>
                        <a:rPr lang="ko-KR" altLang="en-US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및 </a:t>
                      </a:r>
                      <a:r>
                        <a:rPr lang="ko-KR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오류 수정</a:t>
                      </a:r>
                      <a:endParaRPr lang="ko-KR" altLang="en-US" b="1"/>
                    </a:p>
                  </a:txBody>
                  <a:tcPr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lang="ko-KR" altLang="en-US" sz="1200" b="1" i="0" u="none" strike="noStrike" spc="-1" noProof="0">
                          <a:solidFill>
                            <a:srgbClr val="3B3838"/>
                          </a:solidFill>
                        </a:rPr>
                        <a:t>구체적인</a:t>
                      </a:r>
                      <a:r>
                        <a:rPr lang="ko-KR" sz="1200" b="1" i="0" u="none" strike="noStrike" spc="-1" noProof="0">
                          <a:solidFill>
                            <a:srgbClr val="3B3838"/>
                          </a:solidFill>
                        </a:rPr>
                        <a:t> 내용 작성</a:t>
                      </a:r>
                      <a:endParaRPr lang="ko-KR" altLang="en-US" b="1"/>
                    </a:p>
                  </a:txBody>
                  <a:tcPr marL="33120" marR="3600" anchor="ctr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Gazebo </a:t>
                      </a: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모델링</a:t>
                      </a:r>
                      <a:endParaRPr lang="ko-KR" altLang="en-US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84930" marR="84930" marT="42485" marB="42485" anchor="ctr">
                    <a:lnL w="28080">
                      <a:noFill/>
                    </a:lnL>
                    <a:lnR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200" b="1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6/12(목)</a:t>
                      </a:r>
                      <a:endParaRPr lang="ko-KR" altLang="en-US" b="1"/>
                    </a:p>
                  </a:txBody>
                  <a:tcPr marL="33437" marR="3915" marT="3915" marB="0"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발표 자료 제작</a:t>
                      </a:r>
                      <a:endParaRPr lang="ko-KR" b="1"/>
                    </a:p>
                  </a:txBody>
                  <a:tcPr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lang="ko-KR" altLang="en-US" sz="1200" b="1" i="0" u="none" strike="noStrike" spc="-1" noProof="0"/>
                        <a:t>마무리</a:t>
                      </a:r>
                      <a:r>
                        <a:rPr lang="en-US" altLang="ko-KR" sz="1200" b="1" i="0" u="none" strike="noStrike" spc="-1" noProof="0"/>
                        <a:t> </a:t>
                      </a:r>
                      <a:r>
                        <a:rPr lang="ko-KR" altLang="en-US" sz="1200" b="1" i="0" u="none" strike="noStrike" spc="-1" noProof="0"/>
                        <a:t>작업</a:t>
                      </a:r>
                      <a:endParaRPr lang="ko-KR" altLang="en-US" b="1"/>
                    </a:p>
                  </a:txBody>
                  <a:tcPr marL="33120" marR="3600"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>
                      <a:noFill/>
                    </a:lnR>
                    <a:lnT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711128"/>
                  </a:ext>
                </a:extLst>
              </a:tr>
              <a:tr h="528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080">
                      <a:noFill/>
                    </a:lnL>
                    <a:lnR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6/9(월) ~ 6/12(목)(총 4일)</a:t>
                      </a:r>
                      <a:endParaRPr lang="ko-KR" altLang="en-US" b="1"/>
                    </a:p>
                  </a:txBody>
                  <a:tcPr marL="33437" marR="3915" marT="3915" marB="0"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ko-KR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협업을 통해</a:t>
                      </a:r>
                      <a:r>
                        <a:rPr lang="ko-KR" altLang="en-US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가상</a:t>
                      </a:r>
                      <a:r>
                        <a:rPr lang="ko-KR" sz="1300" b="1" i="0" u="none" strike="noStrike" spc="-1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시나리오 구현</a:t>
                      </a:r>
                      <a:endParaRPr lang="ko-KR" b="1"/>
                    </a:p>
                  </a:txBody>
                  <a:tcPr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pos="0" algn="l"/>
                        </a:tabLst>
                      </a:pPr>
                      <a:endParaRPr lang="en-US" sz="1200" b="1" strike="noStrike" spc="-1">
                        <a:latin typeface="Arial"/>
                      </a:endParaRPr>
                    </a:p>
                  </a:txBody>
                  <a:tcPr marL="33120" marR="3600" anchor="ctr">
                    <a:lnL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>
                      <a:noFill/>
                    </a:lnR>
                    <a:lnT w="288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482493"/>
                  </a:ext>
                </a:extLst>
              </a:tr>
            </a:tbl>
          </a:graphicData>
        </a:graphic>
      </p:graphicFrame>
      <p:pic>
        <p:nvPicPr>
          <p:cNvPr id="197" name="그래픽 103">
            <a:extLst>
              <a:ext uri="{FF2B5EF4-FFF2-40B4-BE49-F238E27FC236}">
                <a16:creationId xmlns:a16="http://schemas.microsoft.com/office/drawing/2014/main" id="{CC6EFD67-71F7-ADAC-4977-ED015B681E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79640" y="5477760"/>
            <a:ext cx="124560" cy="124560"/>
          </a:xfrm>
          <a:prstGeom prst="rect">
            <a:avLst/>
          </a:prstGeom>
          <a:ln w="0">
            <a:noFill/>
          </a:ln>
        </p:spPr>
      </p:pic>
      <p:grpSp>
        <p:nvGrpSpPr>
          <p:cNvPr id="2" name="그룹 13">
            <a:extLst>
              <a:ext uri="{FF2B5EF4-FFF2-40B4-BE49-F238E27FC236}">
                <a16:creationId xmlns:a16="http://schemas.microsoft.com/office/drawing/2014/main" id="{119A3654-5F17-3A21-047C-E54B6F3E4CC3}"/>
              </a:ext>
            </a:extLst>
          </p:cNvPr>
          <p:cNvGrpSpPr/>
          <p:nvPr/>
        </p:nvGrpSpPr>
        <p:grpSpPr>
          <a:xfrm>
            <a:off x="541800" y="1430280"/>
            <a:ext cx="10526040" cy="646331"/>
            <a:chOff x="541800" y="1430280"/>
            <a:chExt cx="10526040" cy="646331"/>
          </a:xfrm>
        </p:grpSpPr>
        <p:sp>
          <p:nvSpPr>
            <p:cNvPr id="3" name="TextBox 23">
              <a:extLst>
                <a:ext uri="{FF2B5EF4-FFF2-40B4-BE49-F238E27FC236}">
                  <a16:creationId xmlns:a16="http://schemas.microsoft.com/office/drawing/2014/main" id="{2963A70F-2D07-1F07-7758-6271A6CAA0D6}"/>
                </a:ext>
              </a:extLst>
            </p:cNvPr>
            <p:cNvSpPr/>
            <p:nvPr/>
          </p:nvSpPr>
          <p:spPr>
            <a:xfrm>
              <a:off x="743760" y="1430280"/>
              <a:ext cx="10324080" cy="64633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altLang="en-US" b="1" spc="-100">
                  <a:solidFill>
                    <a:srgbClr val="3B3838"/>
                  </a:solidFill>
                  <a:latin typeface="맑은 고딕"/>
                  <a:ea typeface="맑은 고딕"/>
                </a:rPr>
                <a:t>프로젝트 수행 절차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" name="그래픽 43">
              <a:extLst>
                <a:ext uri="{FF2B5EF4-FFF2-40B4-BE49-F238E27FC236}">
                  <a16:creationId xmlns:a16="http://schemas.microsoft.com/office/drawing/2014/main" id="{573A0A3F-E615-6AFC-FB74-358D89EF7CAA}"/>
                </a:ext>
              </a:extLst>
            </p:cNvPr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0815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BAB-4826-9889-40FC-9F175DC1C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F0245ADC-92CA-B8F2-2BC5-4E66E2C9F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5B3FB30B-5572-BBF4-A484-93464105934D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19F7E1-8F11-8EE7-5064-7DBE20650A0E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9F3604-BCD4-3D4C-CB7D-98F94BE773EE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B8F062-77D6-4EC9-0C9E-CC738FA4D4AE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프로젝트 수행 경과</a:t>
              </a:r>
              <a:endParaRPr lang="ko-KR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D9B8DF-6FCA-E28D-7E2E-752CB2A752E3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4CD8A71D-D42C-9F47-C7E8-A549A70A97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4ABDF5-859E-8929-AEB7-E1C8C31BEF90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EFD7B-D8B1-BB2A-F59C-30C9868722DF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F72D2515-2A1E-DE09-CFD3-C234E8C229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15787B6A-92BC-D0B4-1C3E-6B128564B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25032F9D-9735-255D-04F4-B53FA790E0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038FE428-C8A9-0142-E18B-8BF6817AA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4D10CEE7-7F3F-DF64-A072-BF2C1A06F90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0EE43E9-6451-7EB8-024E-76EB0051211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2550E55C-0BAA-8BBB-E085-D374039534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B1040EB-CD69-4F08-DF27-A7490D9C7A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78A1D7-EDCC-4AD6-A70D-A1E6BAB9D2CC}"/>
              </a:ext>
            </a:extLst>
          </p:cNvPr>
          <p:cNvSpPr txBox="1"/>
          <p:nvPr/>
        </p:nvSpPr>
        <p:spPr>
          <a:xfrm>
            <a:off x="377506" y="2174146"/>
            <a:ext cx="5704511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 err="1">
                <a:latin typeface="Malgun Gothic"/>
                <a:ea typeface="Malgun Gothic"/>
                <a:cs typeface="+mn-lt"/>
              </a:rPr>
              <a:t>SIFT</a:t>
            </a:r>
            <a:r>
              <a:rPr lang="en-US" altLang="ko-KR" sz="2000" err="1">
                <a:ea typeface="+mn-lt"/>
                <a:cs typeface="+mn-lt"/>
              </a:rPr>
              <a:t>로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en-US" altLang="ko-KR" sz="2000" err="1">
                <a:ea typeface="+mn-lt"/>
                <a:cs typeface="+mn-lt"/>
              </a:rPr>
              <a:t>표지판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en-US" altLang="ko-KR" sz="2000" err="1">
                <a:ea typeface="+mn-lt"/>
                <a:cs typeface="+mn-lt"/>
              </a:rPr>
              <a:t>인식</a:t>
            </a:r>
            <a:r>
              <a:rPr lang="en-US" altLang="ko-KR" sz="2000">
                <a:ea typeface="+mn-lt"/>
                <a:cs typeface="+mn-lt"/>
              </a:rPr>
              <a:t> 및 </a:t>
            </a:r>
            <a:r>
              <a:rPr lang="en-US" altLang="ko-KR" sz="2000" err="1">
                <a:ea typeface="+mn-lt"/>
                <a:cs typeface="+mn-lt"/>
              </a:rPr>
              <a:t>표지판에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en-US" altLang="ko-KR" sz="2000" err="1">
                <a:ea typeface="+mn-lt"/>
                <a:cs typeface="+mn-lt"/>
              </a:rPr>
              <a:t>따른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en-US" altLang="ko-KR" sz="2000" err="1">
                <a:ea typeface="+mn-lt"/>
                <a:cs typeface="+mn-lt"/>
              </a:rPr>
              <a:t>동작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en-US" altLang="ko-KR" sz="2000" err="1">
                <a:ea typeface="+mn-lt"/>
                <a:cs typeface="+mn-lt"/>
              </a:rPr>
              <a:t>구현</a:t>
            </a:r>
            <a:endParaRPr lang="en-US" altLang="ko-KR" sz="20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200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2000" err="1">
                <a:latin typeface="Arial"/>
                <a:ea typeface="Malgun Gothic"/>
                <a:cs typeface="+mn-lt"/>
              </a:rPr>
              <a:t>YOLO로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표지판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인식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및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표지판에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따른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동작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구현</a:t>
            </a:r>
            <a:endParaRPr lang="en-US" altLang="ko-KR" sz="200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200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2000" err="1">
                <a:latin typeface="Arial"/>
                <a:ea typeface="Malgun Gothic"/>
                <a:cs typeface="+mn-lt"/>
              </a:rPr>
              <a:t>신호등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불빛에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따른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동작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구현</a:t>
            </a:r>
            <a:endParaRPr lang="en-US" altLang="ko-KR" sz="200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200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2000" err="1">
                <a:latin typeface="Arial"/>
                <a:ea typeface="Malgun Gothic"/>
                <a:cs typeface="+mn-lt"/>
              </a:rPr>
              <a:t>자동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주차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시스템</a:t>
            </a:r>
            <a:endParaRPr lang="en-US" altLang="ko-KR" sz="200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200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2000" err="1">
                <a:latin typeface="Arial"/>
                <a:ea typeface="Malgun Gothic"/>
                <a:cs typeface="+mn-lt"/>
              </a:rPr>
              <a:t>특정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구간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진입시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동작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구현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(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어린이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보호구역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2000" err="1">
                <a:latin typeface="Arial"/>
                <a:ea typeface="Malgun Gothic"/>
                <a:cs typeface="+mn-lt"/>
              </a:rPr>
              <a:t>통합</a:t>
            </a:r>
            <a:r>
              <a:rPr lang="en-US" altLang="ko-KR" sz="2000">
                <a:latin typeface="Arial"/>
                <a:ea typeface="Malgun Gothic"/>
                <a:cs typeface="+mn-lt"/>
              </a:rPr>
              <a:t> GUI </a:t>
            </a:r>
            <a:r>
              <a:rPr lang="en-US" altLang="ko-KR" sz="2000" err="1">
                <a:latin typeface="Arial"/>
                <a:ea typeface="Malgun Gothic"/>
                <a:cs typeface="+mn-lt"/>
              </a:rPr>
              <a:t>구현</a:t>
            </a:r>
            <a:endParaRPr lang="en-US" altLang="ko-KR" sz="200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>
              <a:latin typeface="Arial"/>
              <a:ea typeface="Malgun Gothic"/>
              <a:cs typeface="+mn-lt"/>
            </a:endParaRPr>
          </a:p>
        </p:txBody>
      </p:sp>
      <p:sp>
        <p:nvSpPr>
          <p:cNvPr id="10" name="그래픽 43">
            <a:extLst>
              <a:ext uri="{FF2B5EF4-FFF2-40B4-BE49-F238E27FC236}">
                <a16:creationId xmlns:a16="http://schemas.microsoft.com/office/drawing/2014/main" id="{17315D63-9CBC-3880-2CD3-2C68239B6BE4}"/>
              </a:ext>
            </a:extLst>
          </p:cNvPr>
          <p:cNvSpPr/>
          <p:nvPr/>
        </p:nvSpPr>
        <p:spPr>
          <a:xfrm>
            <a:off x="541800" y="1539000"/>
            <a:ext cx="100800" cy="113400"/>
          </a:xfrm>
          <a:custGeom>
            <a:avLst/>
            <a:gdLst/>
            <a:ahLst/>
            <a:cxnLst/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>
            <a:noFill/>
          </a:ln>
          <a:effectLst>
            <a:outerShdw blurRad="50760" dist="38160" dir="5400000" algn="t" rotWithShape="0">
              <a:srgbClr val="3378C8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6C0C684-4DA9-2EA2-ABE1-F15AE6A37493}"/>
              </a:ext>
            </a:extLst>
          </p:cNvPr>
          <p:cNvSpPr/>
          <p:nvPr/>
        </p:nvSpPr>
        <p:spPr>
          <a:xfrm>
            <a:off x="743760" y="1430280"/>
            <a:ext cx="10324080" cy="6463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r>
              <a:rPr lang="ko-KR" altLang="en-US" b="1" spc="-100">
                <a:solidFill>
                  <a:srgbClr val="3B3838"/>
                </a:solidFill>
                <a:latin typeface="맑은 고딕"/>
                <a:ea typeface="맑은 고딕"/>
              </a:rPr>
              <a:t>구현한 코드와 시나리오</a:t>
            </a:r>
            <a:endParaRPr lang="ko-KR" altLang="en-US" sz="1800" b="1" strike="noStrike" spc="-100">
              <a:solidFill>
                <a:srgbClr val="3B3838"/>
              </a:solidFill>
              <a:latin typeface="맑은 고딕"/>
              <a:ea typeface="맑은 고딕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85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58F4E-6928-7305-74EC-F198376E9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A9C7CF66-9644-C5CC-F8DC-BD5B1C727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C47302F6-5AE4-C89A-93B7-1AE8C115E33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640FDB-246D-9A3D-8FA8-F7758B91915B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C55A31-5CD2-DAD2-53CA-E7AC94EFD6AD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706EE5-3CAE-AED1-830A-61109D31537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프로젝트 수행 경과</a:t>
              </a:r>
              <a:endParaRPr lang="ko-KR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FBD412-6C9F-3AB0-FA2E-AF218496F83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EE389AA6-5C68-E33F-2C05-AEA3E02B25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667200-D429-4978-B1FC-A4B5C547AA4F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B577F3-0560-496D-4F76-4A4C0E9C7A59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D22D523D-EC57-2814-3C07-26A904FB3D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6F48FF81-DBE3-E13D-E8A7-A98876125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2B11EC11-6830-CF44-1B1C-6FE4100F49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865DF31-DA09-9EF1-92C6-CFB543C11B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034757B7-9622-0416-255A-BE49F74A267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28889CB-F5C9-68FC-A6F6-15E850F0A5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9DA436DE-5FE4-78CA-714D-BB90128813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D7707E5-0B35-31F8-17FD-52A296B517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62754-233D-384A-72AF-9EF0F67CE0A6}"/>
              </a:ext>
            </a:extLst>
          </p:cNvPr>
          <p:cNvSpPr txBox="1"/>
          <p:nvPr/>
        </p:nvSpPr>
        <p:spPr>
          <a:xfrm>
            <a:off x="6271981" y="2150430"/>
            <a:ext cx="5704511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err="1">
                <a:latin typeface="Malgun Gothic"/>
                <a:ea typeface="Malgun Gothic"/>
                <a:cs typeface="+mn-lt"/>
              </a:rPr>
              <a:t>SIFT</a:t>
            </a:r>
            <a:r>
              <a:rPr lang="en-US" altLang="ko-KR" sz="2000" dirty="0" err="1">
                <a:ea typeface="+mn-lt"/>
                <a:cs typeface="+mn-lt"/>
              </a:rPr>
              <a:t>로</a:t>
            </a:r>
            <a:r>
              <a:rPr lang="en-US" altLang="ko-KR" sz="2000" dirty="0">
                <a:ea typeface="+mn-lt"/>
                <a:cs typeface="+mn-lt"/>
              </a:rPr>
              <a:t> </a:t>
            </a:r>
            <a:r>
              <a:rPr lang="en-US" altLang="ko-KR" sz="2000" dirty="0" err="1">
                <a:ea typeface="+mn-lt"/>
                <a:cs typeface="+mn-lt"/>
              </a:rPr>
              <a:t>표지판</a:t>
            </a:r>
            <a:r>
              <a:rPr lang="en-US" altLang="ko-KR" sz="2000" dirty="0">
                <a:ea typeface="+mn-lt"/>
                <a:cs typeface="+mn-lt"/>
              </a:rPr>
              <a:t> </a:t>
            </a:r>
            <a:r>
              <a:rPr lang="en-US" altLang="ko-KR" sz="2000" dirty="0" err="1">
                <a:ea typeface="+mn-lt"/>
                <a:cs typeface="+mn-lt"/>
              </a:rPr>
              <a:t>인식</a:t>
            </a:r>
            <a:r>
              <a:rPr lang="en-US" altLang="ko-KR" sz="2000" dirty="0">
                <a:ea typeface="+mn-lt"/>
                <a:cs typeface="+mn-lt"/>
              </a:rPr>
              <a:t> 및 </a:t>
            </a:r>
            <a:r>
              <a:rPr lang="en-US" altLang="ko-KR" sz="2000" dirty="0" err="1">
                <a:ea typeface="+mn-lt"/>
                <a:cs typeface="+mn-lt"/>
              </a:rPr>
              <a:t>표지판에</a:t>
            </a:r>
            <a:r>
              <a:rPr lang="en-US" altLang="ko-KR" sz="2000" dirty="0">
                <a:ea typeface="+mn-lt"/>
                <a:cs typeface="+mn-lt"/>
              </a:rPr>
              <a:t> </a:t>
            </a:r>
            <a:r>
              <a:rPr lang="en-US" altLang="ko-KR" sz="2000" dirty="0" err="1">
                <a:ea typeface="+mn-lt"/>
                <a:cs typeface="+mn-lt"/>
              </a:rPr>
              <a:t>따른</a:t>
            </a:r>
            <a:r>
              <a:rPr lang="en-US" altLang="ko-KR" sz="2000" dirty="0">
                <a:ea typeface="+mn-lt"/>
                <a:cs typeface="+mn-lt"/>
              </a:rPr>
              <a:t> </a:t>
            </a:r>
            <a:r>
              <a:rPr lang="en-US" altLang="ko-KR" sz="2000" dirty="0" err="1">
                <a:ea typeface="+mn-lt"/>
                <a:cs typeface="+mn-lt"/>
              </a:rPr>
              <a:t>동작</a:t>
            </a:r>
            <a:r>
              <a:rPr lang="en-US" altLang="ko-KR" sz="2000" dirty="0">
                <a:ea typeface="+mn-lt"/>
                <a:cs typeface="+mn-lt"/>
              </a:rPr>
              <a:t> </a:t>
            </a:r>
            <a:r>
              <a:rPr lang="en-US" altLang="ko-KR" sz="2000" dirty="0" err="1">
                <a:ea typeface="+mn-lt"/>
                <a:cs typeface="+mn-lt"/>
              </a:rPr>
              <a:t>구현</a:t>
            </a:r>
            <a:endParaRPr lang="en-US" altLang="ko-KR" sz="20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2000" dirty="0" err="1">
                <a:latin typeface="Arial"/>
                <a:ea typeface="Malgun Gothic"/>
                <a:cs typeface="+mn-lt"/>
              </a:rPr>
              <a:t>YOLO로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표지판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인식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및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표지판에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따른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동작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구현</a:t>
            </a:r>
            <a:endParaRPr lang="en-US" altLang="ko-KR" sz="2000" dirty="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2000" dirty="0" err="1">
                <a:latin typeface="Arial"/>
                <a:ea typeface="Malgun Gothic"/>
                <a:cs typeface="+mn-lt"/>
              </a:rPr>
              <a:t>신호등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불빛에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따른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동작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구현</a:t>
            </a:r>
            <a:endParaRPr lang="en-US" altLang="ko-KR" sz="2000" dirty="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2000" dirty="0" err="1">
                <a:latin typeface="Arial"/>
                <a:ea typeface="Malgun Gothic"/>
                <a:cs typeface="+mn-lt"/>
              </a:rPr>
              <a:t>자동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주차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시스템</a:t>
            </a:r>
            <a:endParaRPr lang="en-US" altLang="ko-KR" sz="2000" dirty="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2000" dirty="0" err="1">
                <a:latin typeface="Arial"/>
                <a:ea typeface="Malgun Gothic"/>
                <a:cs typeface="+mn-lt"/>
              </a:rPr>
              <a:t>특정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구간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진입시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동작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구현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(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어린이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보호구역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r>
              <a:rPr lang="en-US" altLang="ko-KR" sz="2000" dirty="0" err="1">
                <a:latin typeface="Arial"/>
                <a:ea typeface="Malgun Gothic"/>
                <a:cs typeface="+mn-lt"/>
              </a:rPr>
              <a:t>통합</a:t>
            </a:r>
            <a:r>
              <a:rPr lang="en-US" altLang="ko-KR" sz="2000" dirty="0">
                <a:latin typeface="Arial"/>
                <a:ea typeface="Malgun Gothic"/>
                <a:cs typeface="+mn-lt"/>
              </a:rPr>
              <a:t> GUI </a:t>
            </a:r>
            <a:r>
              <a:rPr lang="en-US" altLang="ko-KR" sz="2000" dirty="0" err="1">
                <a:latin typeface="Arial"/>
                <a:ea typeface="Malgun Gothic"/>
                <a:cs typeface="+mn-lt"/>
              </a:rPr>
              <a:t>구현</a:t>
            </a:r>
            <a:endParaRPr lang="en-US" altLang="ko-KR" sz="2000" dirty="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rial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rial"/>
              <a:ea typeface="Malgun Gothic"/>
              <a:cs typeface="+mn-lt"/>
            </a:endParaRPr>
          </a:p>
        </p:txBody>
      </p:sp>
      <p:sp>
        <p:nvSpPr>
          <p:cNvPr id="10" name="그래픽 43">
            <a:extLst>
              <a:ext uri="{FF2B5EF4-FFF2-40B4-BE49-F238E27FC236}">
                <a16:creationId xmlns:a16="http://schemas.microsoft.com/office/drawing/2014/main" id="{C6795930-B38B-4787-21EB-08EC88DB78B3}"/>
              </a:ext>
            </a:extLst>
          </p:cNvPr>
          <p:cNvSpPr/>
          <p:nvPr/>
        </p:nvSpPr>
        <p:spPr>
          <a:xfrm>
            <a:off x="541800" y="1539000"/>
            <a:ext cx="100800" cy="113400"/>
          </a:xfrm>
          <a:custGeom>
            <a:avLst/>
            <a:gdLst/>
            <a:ahLst/>
            <a:cxnLst/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>
            <a:noFill/>
          </a:ln>
          <a:effectLst>
            <a:outerShdw blurRad="50760" dist="38160" dir="5400000" algn="t" rotWithShape="0">
              <a:srgbClr val="3378C8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452B3041-A69F-6CCF-1F4B-CA09E41A005D}"/>
              </a:ext>
            </a:extLst>
          </p:cNvPr>
          <p:cNvSpPr/>
          <p:nvPr/>
        </p:nvSpPr>
        <p:spPr>
          <a:xfrm>
            <a:off x="743760" y="1430280"/>
            <a:ext cx="10324080" cy="3693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r>
              <a:rPr lang="ko-KR" altLang="en-US" b="1" spc="-100" dirty="0">
                <a:solidFill>
                  <a:srgbClr val="3B3838"/>
                </a:solidFill>
                <a:latin typeface="맑은 고딕"/>
                <a:ea typeface="맑은 고딕"/>
              </a:rPr>
              <a:t>프로젝트에 사용한 </a:t>
            </a:r>
            <a:r>
              <a:rPr lang="en-US" altLang="ko-KR" b="1" spc="-100" dirty="0">
                <a:solidFill>
                  <a:srgbClr val="3B3838"/>
                </a:solidFill>
                <a:latin typeface="맑은 고딕"/>
                <a:ea typeface="맑은 고딕"/>
              </a:rPr>
              <a:t>Map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1F916F-9C22-B332-608F-EB4A124D0AD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4733" y="2390291"/>
            <a:ext cx="5501740" cy="34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사각형: 둥근 한쪽 모서리 38"/>
          <p:cNvSpPr/>
          <p:nvPr/>
        </p:nvSpPr>
        <p:spPr>
          <a:xfrm flipH="1" flipV="1">
            <a:off x="173880" y="69840"/>
            <a:ext cx="12017520" cy="122076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3" name="그룹 2"/>
          <p:cNvGrpSpPr/>
          <p:nvPr/>
        </p:nvGrpSpPr>
        <p:grpSpPr>
          <a:xfrm>
            <a:off x="376200" y="333360"/>
            <a:ext cx="5947920" cy="823320"/>
            <a:chOff x="376200" y="333360"/>
            <a:chExt cx="5947920" cy="823320"/>
          </a:xfrm>
        </p:grpSpPr>
        <p:sp>
          <p:nvSpPr>
            <p:cNvPr id="304" name="TextBox 26"/>
            <p:cNvSpPr/>
            <p:nvPr/>
          </p:nvSpPr>
          <p:spPr>
            <a:xfrm>
              <a:off x="1461600" y="366120"/>
              <a:ext cx="22518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305" name="TextBox 10"/>
            <p:cNvSpPr/>
            <p:nvPr/>
          </p:nvSpPr>
          <p:spPr>
            <a:xfrm>
              <a:off x="1461600" y="585000"/>
              <a:ext cx="486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ko-KR" sz="2800" b="1" strike="noStrike" spc="-1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lang="en-US" sz="2800" b="0" strike="noStrike" spc="-1">
                <a:latin typeface="Arial"/>
              </a:endParaRPr>
            </a:p>
          </p:txBody>
        </p:sp>
        <p:sp>
          <p:nvSpPr>
            <p:cNvPr id="306" name="TextBox 12"/>
            <p:cNvSpPr/>
            <p:nvPr/>
          </p:nvSpPr>
          <p:spPr>
            <a:xfrm>
              <a:off x="376200" y="333360"/>
              <a:ext cx="1266480" cy="82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0" rIns="90000" bIns="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5400" b="0" strike="noStrike" spc="-1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en-US" sz="5400" b="0" strike="noStrike" spc="-1">
                <a:latin typeface="Arial"/>
              </a:endParaRPr>
            </a:p>
          </p:txBody>
        </p:sp>
      </p:grpSp>
      <p:sp>
        <p:nvSpPr>
          <p:cNvPr id="307" name="TextBox 1"/>
          <p:cNvSpPr/>
          <p:nvPr/>
        </p:nvSpPr>
        <p:spPr>
          <a:xfrm>
            <a:off x="0" y="0"/>
            <a:ext cx="12191760" cy="11412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sp>
        <p:nvSpPr>
          <p:cNvPr id="308" name="TextBox 3"/>
          <p:cNvSpPr/>
          <p:nvPr/>
        </p:nvSpPr>
        <p:spPr>
          <a:xfrm>
            <a:off x="0" y="0"/>
            <a:ext cx="1336320" cy="11412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/>
          </a:p>
        </p:txBody>
      </p:sp>
      <p:grpSp>
        <p:nvGrpSpPr>
          <p:cNvPr id="309" name="그룹 13"/>
          <p:cNvGrpSpPr/>
          <p:nvPr/>
        </p:nvGrpSpPr>
        <p:grpSpPr>
          <a:xfrm>
            <a:off x="541800" y="1430280"/>
            <a:ext cx="10526040" cy="369332"/>
            <a:chOff x="541800" y="1430280"/>
            <a:chExt cx="10526040" cy="369332"/>
          </a:xfrm>
        </p:grpSpPr>
        <p:sp>
          <p:nvSpPr>
            <p:cNvPr id="310" name="TextBox 23"/>
            <p:cNvSpPr/>
            <p:nvPr/>
          </p:nvSpPr>
          <p:spPr>
            <a:xfrm>
              <a:off x="743760" y="1430280"/>
              <a:ext cx="10324080" cy="36933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1440" tIns="45720" rIns="91440" bIns="4572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altLang="ko-KR" b="1" spc="-1">
                  <a:solidFill>
                    <a:srgbClr val="333F4F"/>
                  </a:solidFill>
                  <a:latin typeface="맑은 고딕"/>
                  <a:ea typeface="맑은 고딕"/>
                </a:rPr>
                <a:t>SIFT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그래픽 43"/>
            <p:cNvSpPr/>
            <p:nvPr/>
          </p:nvSpPr>
          <p:spPr>
            <a:xfrm>
              <a:off x="541800" y="1539000"/>
              <a:ext cx="100800" cy="113400"/>
            </a:xfrm>
            <a:custGeom>
              <a:avLst/>
              <a:gdLst/>
              <a:ahLst/>
              <a:cxn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blurRad="50760" dist="38160" dir="5400000" algn="t" rotWithShape="0">
                <a:srgbClr val="3378C8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12" name="그림 34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360" y="1917000"/>
            <a:ext cx="12191760" cy="2332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7"/>
          <p:cNvSpPr/>
          <p:nvPr/>
        </p:nvSpPr>
        <p:spPr>
          <a:xfrm>
            <a:off x="2259336" y="2157687"/>
            <a:ext cx="7842275" cy="5232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b="1" spc="-1">
                <a:solidFill>
                  <a:srgbClr val="000000"/>
                </a:solidFill>
                <a:latin typeface="맑은 고딕"/>
                <a:ea typeface="맑은 고딕"/>
              </a:rPr>
              <a:t>SIFT(</a:t>
            </a:r>
            <a:r>
              <a:rPr lang="en" altLang="ko-KR" sz="2800" b="0" i="0">
                <a:solidFill>
                  <a:srgbClr val="333333"/>
                </a:solidFill>
                <a:effectLst/>
                <a:latin typeface="Apple SD Gothic Neo" panose="02000300000000000000" pitchFamily="2" charset="-127"/>
                <a:ea typeface="Apple SD Gothic Neo"/>
              </a:rPr>
              <a:t>Scale-Invariant Feature Transform</a:t>
            </a:r>
            <a:r>
              <a:rPr lang="en-US" sz="2800" b="1" spc="-1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그림 7" descr="상징, 그래픽, 원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CAE1D7-9D0F-6C86-6675-665159E21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325" y="4282422"/>
            <a:ext cx="1704975" cy="1704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EF22A5-1451-7A38-12A2-47C928B1FA2B}"/>
              </a:ext>
            </a:extLst>
          </p:cNvPr>
          <p:cNvSpPr txBox="1"/>
          <p:nvPr/>
        </p:nvSpPr>
        <p:spPr>
          <a:xfrm>
            <a:off x="3806941" y="2999440"/>
            <a:ext cx="418811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b="1" spc="-1" err="1">
                <a:latin typeface="맑은 고딕"/>
                <a:ea typeface="맑은 고딕"/>
              </a:rPr>
              <a:t>오른쪽</a:t>
            </a:r>
            <a:r>
              <a:rPr lang="en-US" altLang="ko-KR" b="1" spc="-1">
                <a:latin typeface="맑은 고딕"/>
                <a:ea typeface="맑은 고딕"/>
              </a:rPr>
              <a:t> </a:t>
            </a:r>
            <a:r>
              <a:rPr lang="en-US" altLang="ko-KR" b="1" spc="-1" err="1">
                <a:latin typeface="맑은 고딕"/>
                <a:ea typeface="맑은 고딕"/>
              </a:rPr>
              <a:t>표지판</a:t>
            </a:r>
            <a:r>
              <a:rPr lang="en-US" altLang="ko-KR" b="1" spc="-1">
                <a:latin typeface="맑은 고딕"/>
                <a:ea typeface="맑은 고딕"/>
              </a:rPr>
              <a:t>(right sign)</a:t>
            </a:r>
            <a:endParaRPr lang="en-US" altLang="ko-KR" sz="1800" b="1" strike="noStrike" spc="-1">
              <a:latin typeface="맑은 고딕"/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35A6C-9A6A-E5F6-E8E3-D199B0A80859}"/>
              </a:ext>
            </a:extLst>
          </p:cNvPr>
          <p:cNvSpPr txBox="1"/>
          <p:nvPr/>
        </p:nvSpPr>
        <p:spPr>
          <a:xfrm>
            <a:off x="2882001" y="3362719"/>
            <a:ext cx="5840759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1600" spc="-1" err="1">
                <a:ea typeface="+mn-lt"/>
                <a:cs typeface="+mn-lt"/>
              </a:rPr>
              <a:t>Dectect</a:t>
            </a:r>
            <a:r>
              <a:rPr lang="en-US" altLang="ko-KR" sz="1600" spc="-1">
                <a:ea typeface="+mn-lt"/>
                <a:cs typeface="+mn-lt"/>
              </a:rPr>
              <a:t>/</a:t>
            </a:r>
            <a:r>
              <a:rPr lang="en-US" altLang="ko-KR" sz="1600" spc="-1" err="1">
                <a:ea typeface="+mn-lt"/>
                <a:cs typeface="+mn-lt"/>
              </a:rPr>
              <a:t>image_output</a:t>
            </a:r>
            <a:r>
              <a:rPr lang="en-US" altLang="ko-KR" sz="1600" spc="-1">
                <a:ea typeface="+mn-lt"/>
                <a:cs typeface="+mn-lt"/>
              </a:rPr>
              <a:t>/</a:t>
            </a:r>
            <a:r>
              <a:rPr lang="en-US" altLang="ko-KR" sz="1600" spc="-1" err="1">
                <a:ea typeface="+mn-lt"/>
                <a:cs typeface="+mn-lt"/>
              </a:rPr>
              <a:t>traffic_right</a:t>
            </a:r>
            <a:r>
              <a:rPr lang="en-US" altLang="ko-KR" sz="1600" spc="-1">
                <a:ea typeface="+mn-lt"/>
                <a:cs typeface="+mn-lt"/>
              </a:rPr>
              <a:t>/</a:t>
            </a:r>
            <a:r>
              <a:rPr lang="en-US" altLang="ko-KR" sz="1600" spc="-1" err="1">
                <a:ea typeface="+mn-lt"/>
                <a:cs typeface="+mn-lt"/>
              </a:rPr>
              <a:t>compressed_mouse_left</a:t>
            </a:r>
            <a:endParaRPr lang="en-US" sz="1600" spc="-1" err="1">
              <a:ea typeface="+mn-lt"/>
              <a:cs typeface="+mn-lt"/>
            </a:endParaRPr>
          </a:p>
          <a:p>
            <a:pPr algn="ctr">
              <a:lnSpc>
                <a:spcPct val="100000"/>
              </a:lnSpc>
              <a:buNone/>
            </a:pPr>
            <a:endParaRPr lang="en-US" altLang="ko-KR" sz="1600" spc="-1">
              <a:ea typeface="+mn-lt"/>
              <a:cs typeface="+mn-lt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1905</Words>
  <Application>Microsoft Office PowerPoint</Application>
  <PresentationFormat>와이드스크린</PresentationFormat>
  <Paragraphs>542</Paragraphs>
  <Slides>49</Slides>
  <Notes>35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3" baseType="lpstr">
      <vt:lpstr>Apple SD Gothic Neo</vt:lpstr>
      <vt:lpstr>-apple-system</vt:lpstr>
      <vt:lpstr>Noto Sans CJK KR</vt:lpstr>
      <vt:lpstr>맑은 고딕</vt:lpstr>
      <vt:lpstr>맑은 고딕</vt:lpstr>
      <vt:lpstr>맑은 고딕 Semilight</vt:lpstr>
      <vt:lpstr>세방고딕 Bold</vt:lpstr>
      <vt:lpstr>세방고딕 Regular</vt:lpstr>
      <vt:lpstr>Arial</vt:lpstr>
      <vt:lpstr>Consolas</vt:lpstr>
      <vt:lpstr>Symbol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김준영</dc:creator>
  <dc:description/>
  <cp:lastModifiedBy>민섭 정</cp:lastModifiedBy>
  <cp:revision>3</cp:revision>
  <cp:lastPrinted>2025-06-12T07:30:46Z</cp:lastPrinted>
  <dcterms:created xsi:type="dcterms:W3CDTF">2023-12-20T03:00:25Z</dcterms:created>
  <dcterms:modified xsi:type="dcterms:W3CDTF">2025-07-14T18:55:19Z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</vt:i4>
  </property>
  <property fmtid="{D5CDD505-2E9C-101B-9397-08002B2CF9AE}" pid="4" name="PresentationFormat">
    <vt:lpwstr>와이드스크린</vt:lpwstr>
  </property>
  <property fmtid="{D5CDD505-2E9C-101B-9397-08002B2CF9AE}" pid="5" name="Slides">
    <vt:i4>25</vt:i4>
  </property>
</Properties>
</file>